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886" r:id="rId2"/>
    <p:sldId id="670" r:id="rId3"/>
    <p:sldId id="677" r:id="rId4"/>
    <p:sldId id="678" r:id="rId5"/>
    <p:sldId id="679" r:id="rId6"/>
    <p:sldId id="712" r:id="rId7"/>
    <p:sldId id="676" r:id="rId8"/>
    <p:sldId id="681" r:id="rId9"/>
    <p:sldId id="682" r:id="rId10"/>
    <p:sldId id="683" r:id="rId11"/>
    <p:sldId id="684" r:id="rId12"/>
    <p:sldId id="889" r:id="rId13"/>
    <p:sldId id="685" r:id="rId14"/>
    <p:sldId id="686" r:id="rId15"/>
    <p:sldId id="687" r:id="rId16"/>
    <p:sldId id="688" r:id="rId17"/>
    <p:sldId id="709" r:id="rId18"/>
    <p:sldId id="692" r:id="rId19"/>
    <p:sldId id="708" r:id="rId20"/>
    <p:sldId id="695" r:id="rId21"/>
    <p:sldId id="698" r:id="rId22"/>
    <p:sldId id="542" r:id="rId23"/>
    <p:sldId id="673" r:id="rId24"/>
    <p:sldId id="645" r:id="rId25"/>
    <p:sldId id="642" r:id="rId26"/>
    <p:sldId id="643" r:id="rId27"/>
    <p:sldId id="883" r:id="rId28"/>
    <p:sldId id="884" r:id="rId29"/>
    <p:sldId id="641" r:id="rId30"/>
    <p:sldId id="646" r:id="rId31"/>
    <p:sldId id="644" r:id="rId32"/>
    <p:sldId id="647" r:id="rId33"/>
    <p:sldId id="696" r:id="rId34"/>
    <p:sldId id="697" r:id="rId35"/>
    <p:sldId id="545" r:id="rId36"/>
    <p:sldId id="892" r:id="rId37"/>
    <p:sldId id="893" r:id="rId38"/>
    <p:sldId id="894" r:id="rId39"/>
    <p:sldId id="895" r:id="rId40"/>
    <p:sldId id="896" r:id="rId41"/>
    <p:sldId id="897" r:id="rId42"/>
    <p:sldId id="711" r:id="rId43"/>
    <p:sldId id="713" r:id="rId44"/>
    <p:sldId id="599" r:id="rId45"/>
    <p:sldId id="600" r:id="rId46"/>
    <p:sldId id="601" r:id="rId47"/>
    <p:sldId id="602" r:id="rId48"/>
    <p:sldId id="603" r:id="rId49"/>
    <p:sldId id="819" r:id="rId50"/>
    <p:sldId id="817" r:id="rId51"/>
    <p:sldId id="818" r:id="rId52"/>
    <p:sldId id="606" r:id="rId53"/>
    <p:sldId id="820" r:id="rId54"/>
    <p:sldId id="898" r:id="rId55"/>
  </p:sldIdLst>
  <p:sldSz cx="9906000" cy="7239000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979FF"/>
    <a:srgbClr val="B3D9FF"/>
    <a:srgbClr val="CCECFF"/>
    <a:srgbClr val="33CCFF"/>
    <a:srgbClr val="9900CC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8AA52-3CA0-495A-9EAE-D75905AE2B78}" v="132" dt="2023-11-19T17:54:07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3094" autoAdjust="0"/>
  </p:normalViewPr>
  <p:slideViewPr>
    <p:cSldViewPr snapToGrid="0">
      <p:cViewPr varScale="1">
        <p:scale>
          <a:sx n="102" d="100"/>
          <a:sy n="102" d="100"/>
        </p:scale>
        <p:origin x="1392" y="120"/>
      </p:cViewPr>
      <p:guideLst>
        <p:guide orient="horz" pos="22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396" y="-648"/>
      </p:cViewPr>
      <p:guideLst>
        <p:guide orient="horz" pos="3225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FERT Raphaël" userId="416e19d6-f097-447f-a880-c4a7413480a9" providerId="ADAL" clId="{7768AA52-3CA0-495A-9EAE-D75905AE2B78}"/>
    <pc:docChg chg="undo custSel addSld modSld modMainMaster">
      <pc:chgData name="DEFERT Raphaël" userId="416e19d6-f097-447f-a880-c4a7413480a9" providerId="ADAL" clId="{7768AA52-3CA0-495A-9EAE-D75905AE2B78}" dt="2023-11-19T17:54:07.073" v="345"/>
      <pc:docMkLst>
        <pc:docMk/>
      </pc:docMkLst>
      <pc:sldChg chg="modSp">
        <pc:chgData name="DEFERT Raphaël" userId="416e19d6-f097-447f-a880-c4a7413480a9" providerId="ADAL" clId="{7768AA52-3CA0-495A-9EAE-D75905AE2B78}" dt="2023-11-19T17:47:58.730" v="325" actId="20577"/>
        <pc:sldMkLst>
          <pc:docMk/>
          <pc:sldMk cId="3122905155" sldId="646"/>
        </pc:sldMkLst>
        <pc:spChg chg="mod">
          <ac:chgData name="DEFERT Raphaël" userId="416e19d6-f097-447f-a880-c4a7413480a9" providerId="ADAL" clId="{7768AA52-3CA0-495A-9EAE-D75905AE2B78}" dt="2023-11-19T17:47:58.730" v="325" actId="20577"/>
          <ac:spMkLst>
            <pc:docMk/>
            <pc:sldMk cId="3122905155" sldId="646"/>
            <ac:spMk id="5" creationId="{00000000-0000-0000-0000-000000000000}"/>
          </ac:spMkLst>
        </pc:spChg>
      </pc:sldChg>
      <pc:sldChg chg="modSp">
        <pc:chgData name="DEFERT Raphaël" userId="416e19d6-f097-447f-a880-c4a7413480a9" providerId="ADAL" clId="{7768AA52-3CA0-495A-9EAE-D75905AE2B78}" dt="2023-11-19T17:43:47.832" v="162" actId="20577"/>
        <pc:sldMkLst>
          <pc:docMk/>
          <pc:sldMk cId="1401407546" sldId="676"/>
        </pc:sldMkLst>
        <pc:spChg chg="mod">
          <ac:chgData name="DEFERT Raphaël" userId="416e19d6-f097-447f-a880-c4a7413480a9" providerId="ADAL" clId="{7768AA52-3CA0-495A-9EAE-D75905AE2B78}" dt="2023-11-19T17:43:20.150" v="146" actId="20577"/>
          <ac:spMkLst>
            <pc:docMk/>
            <pc:sldMk cId="1401407546" sldId="676"/>
            <ac:spMk id="5" creationId="{00000000-0000-0000-0000-000000000000}"/>
          </ac:spMkLst>
        </pc:spChg>
        <pc:spChg chg="mod">
          <ac:chgData name="DEFERT Raphaël" userId="416e19d6-f097-447f-a880-c4a7413480a9" providerId="ADAL" clId="{7768AA52-3CA0-495A-9EAE-D75905AE2B78}" dt="2023-11-19T17:43:47.832" v="162" actId="20577"/>
          <ac:spMkLst>
            <pc:docMk/>
            <pc:sldMk cId="1401407546" sldId="676"/>
            <ac:spMk id="12" creationId="{00000000-0000-0000-0000-000000000000}"/>
          </ac:spMkLst>
        </pc:spChg>
      </pc:sldChg>
      <pc:sldChg chg="modSp">
        <pc:chgData name="DEFERT Raphaël" userId="416e19d6-f097-447f-a880-c4a7413480a9" providerId="ADAL" clId="{7768AA52-3CA0-495A-9EAE-D75905AE2B78}" dt="2023-11-19T17:42:13.650" v="85" actId="20577"/>
        <pc:sldMkLst>
          <pc:docMk/>
          <pc:sldMk cId="3800606363" sldId="678"/>
        </pc:sldMkLst>
        <pc:spChg chg="mod">
          <ac:chgData name="DEFERT Raphaël" userId="416e19d6-f097-447f-a880-c4a7413480a9" providerId="ADAL" clId="{7768AA52-3CA0-495A-9EAE-D75905AE2B78}" dt="2023-11-19T17:42:13.650" v="85" actId="20577"/>
          <ac:spMkLst>
            <pc:docMk/>
            <pc:sldMk cId="3800606363" sldId="678"/>
            <ac:spMk id="5" creationId="{00000000-0000-0000-0000-000000000000}"/>
          </ac:spMkLst>
        </pc:spChg>
      </pc:sldChg>
      <pc:sldChg chg="modSp mod">
        <pc:chgData name="DEFERT Raphaël" userId="416e19d6-f097-447f-a880-c4a7413480a9" providerId="ADAL" clId="{7768AA52-3CA0-495A-9EAE-D75905AE2B78}" dt="2023-11-19T17:42:29.480" v="100" actId="20577"/>
        <pc:sldMkLst>
          <pc:docMk/>
          <pc:sldMk cId="341426924" sldId="679"/>
        </pc:sldMkLst>
        <pc:spChg chg="mod">
          <ac:chgData name="DEFERT Raphaël" userId="416e19d6-f097-447f-a880-c4a7413480a9" providerId="ADAL" clId="{7768AA52-3CA0-495A-9EAE-D75905AE2B78}" dt="2023-11-19T17:42:29.480" v="100" actId="20577"/>
          <ac:spMkLst>
            <pc:docMk/>
            <pc:sldMk cId="341426924" sldId="679"/>
            <ac:spMk id="4" creationId="{00000000-0000-0000-0000-000000000000}"/>
          </ac:spMkLst>
        </pc:spChg>
      </pc:sldChg>
      <pc:sldChg chg="modSp mod">
        <pc:chgData name="DEFERT Raphaël" userId="416e19d6-f097-447f-a880-c4a7413480a9" providerId="ADAL" clId="{7768AA52-3CA0-495A-9EAE-D75905AE2B78}" dt="2023-11-19T17:46:10.261" v="313" actId="6549"/>
        <pc:sldMkLst>
          <pc:docMk/>
          <pc:sldMk cId="3143703812" sldId="682"/>
        </pc:sldMkLst>
        <pc:spChg chg="mod">
          <ac:chgData name="DEFERT Raphaël" userId="416e19d6-f097-447f-a880-c4a7413480a9" providerId="ADAL" clId="{7768AA52-3CA0-495A-9EAE-D75905AE2B78}" dt="2023-11-19T17:46:00.550" v="312" actId="20577"/>
          <ac:spMkLst>
            <pc:docMk/>
            <pc:sldMk cId="3143703812" sldId="682"/>
            <ac:spMk id="5" creationId="{00000000-0000-0000-0000-000000000000}"/>
          </ac:spMkLst>
        </pc:spChg>
        <pc:spChg chg="mod">
          <ac:chgData name="DEFERT Raphaël" userId="416e19d6-f097-447f-a880-c4a7413480a9" providerId="ADAL" clId="{7768AA52-3CA0-495A-9EAE-D75905AE2B78}" dt="2023-11-19T17:46:10.261" v="313" actId="6549"/>
          <ac:spMkLst>
            <pc:docMk/>
            <pc:sldMk cId="3143703812" sldId="682"/>
            <ac:spMk id="8" creationId="{00000000-0000-0000-0000-000000000000}"/>
          </ac:spMkLst>
        </pc:spChg>
      </pc:sldChg>
      <pc:sldChg chg="modSp mod">
        <pc:chgData name="DEFERT Raphaël" userId="416e19d6-f097-447f-a880-c4a7413480a9" providerId="ADAL" clId="{7768AA52-3CA0-495A-9EAE-D75905AE2B78}" dt="2023-11-19T17:46:51.893" v="323" actId="6549"/>
        <pc:sldMkLst>
          <pc:docMk/>
          <pc:sldMk cId="470063074" sldId="683"/>
        </pc:sldMkLst>
        <pc:spChg chg="mod">
          <ac:chgData name="DEFERT Raphaël" userId="416e19d6-f097-447f-a880-c4a7413480a9" providerId="ADAL" clId="{7768AA52-3CA0-495A-9EAE-D75905AE2B78}" dt="2023-11-19T17:46:51.893" v="323" actId="6549"/>
          <ac:spMkLst>
            <pc:docMk/>
            <pc:sldMk cId="470063074" sldId="683"/>
            <ac:spMk id="185" creationId="{00000000-0000-0000-0000-000000000000}"/>
          </ac:spMkLst>
        </pc:spChg>
        <pc:spChg chg="mod">
          <ac:chgData name="DEFERT Raphaël" userId="416e19d6-f097-447f-a880-c4a7413480a9" providerId="ADAL" clId="{7768AA52-3CA0-495A-9EAE-D75905AE2B78}" dt="2023-11-19T17:46:39.731" v="319" actId="6549"/>
          <ac:spMkLst>
            <pc:docMk/>
            <pc:sldMk cId="470063074" sldId="683"/>
            <ac:spMk id="246" creationId="{00000000-0000-0000-0000-000000000000}"/>
          </ac:spMkLst>
        </pc:spChg>
      </pc:sldChg>
      <pc:sldChg chg="modSp">
        <pc:chgData name="DEFERT Raphaël" userId="416e19d6-f097-447f-a880-c4a7413480a9" providerId="ADAL" clId="{7768AA52-3CA0-495A-9EAE-D75905AE2B78}" dt="2023-11-19T17:47:11.741" v="324" actId="6549"/>
        <pc:sldMkLst>
          <pc:docMk/>
          <pc:sldMk cId="707581544" sldId="685"/>
        </pc:sldMkLst>
        <pc:spChg chg="mod">
          <ac:chgData name="DEFERT Raphaël" userId="416e19d6-f097-447f-a880-c4a7413480a9" providerId="ADAL" clId="{7768AA52-3CA0-495A-9EAE-D75905AE2B78}" dt="2023-11-19T17:47:11.741" v="324" actId="6549"/>
          <ac:spMkLst>
            <pc:docMk/>
            <pc:sldMk cId="707581544" sldId="685"/>
            <ac:spMk id="17" creationId="{00000000-0000-0000-0000-000000000000}"/>
          </ac:spMkLst>
        </pc:spChg>
      </pc:sldChg>
      <pc:sldChg chg="modSp add mod setBg">
        <pc:chgData name="DEFERT Raphaël" userId="416e19d6-f097-447f-a880-c4a7413480a9" providerId="ADAL" clId="{7768AA52-3CA0-495A-9EAE-D75905AE2B78}" dt="2023-11-19T17:53:46.696" v="336"/>
        <pc:sldMkLst>
          <pc:docMk/>
          <pc:sldMk cId="3690657885" sldId="711"/>
        </pc:sldMkLst>
        <pc:spChg chg="mod">
          <ac:chgData name="DEFERT Raphaël" userId="416e19d6-f097-447f-a880-c4a7413480a9" providerId="ADAL" clId="{7768AA52-3CA0-495A-9EAE-D75905AE2B78}" dt="2023-11-19T17:53:38.611" v="335" actId="20577"/>
          <ac:spMkLst>
            <pc:docMk/>
            <pc:sldMk cId="3690657885" sldId="711"/>
            <ac:spMk id="2" creationId="{00000000-0000-0000-0000-000000000000}"/>
          </ac:spMkLst>
        </pc:spChg>
      </pc:sldChg>
      <pc:sldChg chg="modSp">
        <pc:chgData name="DEFERT Raphaël" userId="416e19d6-f097-447f-a880-c4a7413480a9" providerId="ADAL" clId="{7768AA52-3CA0-495A-9EAE-D75905AE2B78}" dt="2023-11-19T17:42:53.122" v="143" actId="20577"/>
        <pc:sldMkLst>
          <pc:docMk/>
          <pc:sldMk cId="3856774831" sldId="712"/>
        </pc:sldMkLst>
        <pc:spChg chg="mod">
          <ac:chgData name="DEFERT Raphaël" userId="416e19d6-f097-447f-a880-c4a7413480a9" providerId="ADAL" clId="{7768AA52-3CA0-495A-9EAE-D75905AE2B78}" dt="2023-11-19T17:42:53.122" v="143" actId="20577"/>
          <ac:spMkLst>
            <pc:docMk/>
            <pc:sldMk cId="3856774831" sldId="712"/>
            <ac:spMk id="5" creationId="{00000000-0000-0000-0000-000000000000}"/>
          </ac:spMkLst>
        </pc:spChg>
      </pc:sldChg>
      <pc:sldChg chg="modSp mod">
        <pc:chgData name="DEFERT Raphaël" userId="416e19d6-f097-447f-a880-c4a7413480a9" providerId="ADAL" clId="{7768AA52-3CA0-495A-9EAE-D75905AE2B78}" dt="2023-11-19T17:48:53.341" v="327" actId="6549"/>
        <pc:sldMkLst>
          <pc:docMk/>
          <pc:sldMk cId="2649103147" sldId="886"/>
        </pc:sldMkLst>
        <pc:spChg chg="mod">
          <ac:chgData name="DEFERT Raphaël" userId="416e19d6-f097-447f-a880-c4a7413480a9" providerId="ADAL" clId="{7768AA52-3CA0-495A-9EAE-D75905AE2B78}" dt="2023-11-19T17:48:53.341" v="327" actId="6549"/>
          <ac:spMkLst>
            <pc:docMk/>
            <pc:sldMk cId="2649103147" sldId="886"/>
            <ac:spMk id="2" creationId="{00000000-0000-0000-0000-000000000000}"/>
          </ac:spMkLst>
        </pc:spChg>
      </pc:sldChg>
      <pc:sldChg chg="modSp add mod setBg">
        <pc:chgData name="DEFERT Raphaël" userId="416e19d6-f097-447f-a880-c4a7413480a9" providerId="ADAL" clId="{7768AA52-3CA0-495A-9EAE-D75905AE2B78}" dt="2023-11-19T17:54:07.073" v="345"/>
        <pc:sldMkLst>
          <pc:docMk/>
          <pc:sldMk cId="1891998857" sldId="898"/>
        </pc:sldMkLst>
        <pc:spChg chg="mod">
          <ac:chgData name="DEFERT Raphaël" userId="416e19d6-f097-447f-a880-c4a7413480a9" providerId="ADAL" clId="{7768AA52-3CA0-495A-9EAE-D75905AE2B78}" dt="2023-11-19T17:54:03.040" v="344" actId="20577"/>
          <ac:spMkLst>
            <pc:docMk/>
            <pc:sldMk cId="1891998857" sldId="898"/>
            <ac:spMk id="2" creationId="{00000000-0000-0000-0000-000000000000}"/>
          </ac:spMkLst>
        </pc:spChg>
      </pc:sldChg>
      <pc:sldMasterChg chg="modSp mod">
        <pc:chgData name="DEFERT Raphaël" userId="416e19d6-f097-447f-a880-c4a7413480a9" providerId="ADAL" clId="{7768AA52-3CA0-495A-9EAE-D75905AE2B78}" dt="2023-11-19T17:40:36.355" v="22" actId="6549"/>
        <pc:sldMasterMkLst>
          <pc:docMk/>
          <pc:sldMasterMk cId="0" sldId="2147483648"/>
        </pc:sldMasterMkLst>
        <pc:spChg chg="mod">
          <ac:chgData name="DEFERT Raphaël" userId="416e19d6-f097-447f-a880-c4a7413480a9" providerId="ADAL" clId="{7768AA52-3CA0-495A-9EAE-D75905AE2B78}" dt="2023-11-19T17:40:32.781" v="20" actId="6549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DEFERT Raphaël" userId="416e19d6-f097-447f-a880-c4a7413480a9" providerId="ADAL" clId="{7768AA52-3CA0-495A-9EAE-D75905AE2B78}" dt="2023-11-19T17:40:36.355" v="22" actId="6549"/>
          <ac:spMkLst>
            <pc:docMk/>
            <pc:sldMasterMk cId="0" sldId="2147483648"/>
            <ac:spMk id="22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60" y="-1588"/>
            <a:ext cx="310405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0191" y="-1588"/>
            <a:ext cx="310405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3360" y="9678989"/>
            <a:ext cx="310405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0191" y="9678989"/>
            <a:ext cx="3104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20BEEBCB-4665-469F-8989-7DD86408F6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9" y="-1588"/>
            <a:ext cx="30754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601" y="-1588"/>
            <a:ext cx="30754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1525"/>
            <a:ext cx="523875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4101"/>
            <a:ext cx="5207316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3" tIns="48407" rIns="96813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9" y="9723439"/>
            <a:ext cx="30754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601" y="9723439"/>
            <a:ext cx="30754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1D658B21-429D-4B2D-99E4-B3C6796A6C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98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92CC83-4A14-483D-AF1E-6763D2FF323C}" type="slidenum">
              <a:rPr lang="fr-FR" sz="1000" smtClean="0"/>
              <a:pPr/>
              <a:t>1</a:t>
            </a:fld>
            <a:endParaRPr lang="fr-FR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49488"/>
            <a:ext cx="8420100" cy="155098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02100"/>
            <a:ext cx="6934200" cy="1849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39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89100"/>
            <a:ext cx="89154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78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90513"/>
            <a:ext cx="2228850" cy="6175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90513"/>
            <a:ext cx="6534150" cy="6175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19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876879"/>
            <a:ext cx="8915400" cy="477678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6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651375"/>
            <a:ext cx="8420100" cy="1438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068638"/>
            <a:ext cx="8420100" cy="15827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886505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06587"/>
            <a:ext cx="4376738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81274"/>
            <a:ext cx="4376738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06587"/>
            <a:ext cx="4378325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81274"/>
            <a:ext cx="4378325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5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89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9219"/>
            <a:ext cx="3259138" cy="12255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974719"/>
            <a:ext cx="5537200" cy="61769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200269"/>
            <a:ext cx="3259138" cy="495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7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442856"/>
            <a:ext cx="5943600" cy="5984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021669"/>
            <a:ext cx="594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6041344"/>
            <a:ext cx="5943600" cy="849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3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763484" y="252686"/>
            <a:ext cx="539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Analyse et gestion des risques</a:t>
            </a:r>
            <a:r>
              <a:rPr lang="fr-CH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- R. Defert</a:t>
            </a:r>
          </a:p>
          <a:p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Section de génie civil – Master - Semestre automne 2024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745185" y="199934"/>
            <a:ext cx="19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Semaine 3</a:t>
            </a:r>
            <a:endParaRPr lang="fr-CH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Méthode d'analyse de risque I – page </a:t>
            </a:r>
            <a:fld id="{4FFD2975-C84D-4AB7-B6E6-422AFF4172AA}" type="slidenum">
              <a:rPr lang="fr-CH" baseline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8D0DD5E-546C-4209-A37A-AF0A37AD69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97341"/>
            <a:ext cx="1791420" cy="775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5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CI.sv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CH" sz="2400" dirty="0">
                <a:latin typeface="Verdana" pitchFamily="34" charset="0"/>
              </a:rPr>
            </a:br>
            <a:r>
              <a:rPr lang="fr-CH" sz="3600" dirty="0">
                <a:latin typeface="Verdana" pitchFamily="34" charset="0"/>
              </a:rPr>
              <a:t>Analyse et gestion de risque</a:t>
            </a:r>
            <a:br>
              <a:rPr lang="fr-CH" sz="2400" dirty="0">
                <a:latin typeface="Verdana" pitchFamily="34" charset="0"/>
              </a:rPr>
            </a:br>
            <a:r>
              <a:rPr lang="fr-CH" sz="2400" b="0" i="1" dirty="0">
                <a:latin typeface="Verdana" pitchFamily="34" charset="0"/>
              </a:rPr>
              <a:t>Risk </a:t>
            </a:r>
            <a:r>
              <a:rPr lang="fr-CH" sz="2400" b="0" i="1" dirty="0" err="1">
                <a:latin typeface="Verdana" pitchFamily="34" charset="0"/>
              </a:rPr>
              <a:t>Analysis</a:t>
            </a:r>
            <a:r>
              <a:rPr lang="fr-CH" sz="2400" b="0" i="1" dirty="0">
                <a:latin typeface="Verdana" pitchFamily="34" charset="0"/>
              </a:rPr>
              <a:t> and Management</a:t>
            </a:r>
            <a:br>
              <a:rPr lang="fr-CH" sz="2400" dirty="0">
                <a:latin typeface="Verdana" pitchFamily="34" charset="0"/>
              </a:rPr>
            </a:br>
            <a:br>
              <a:rPr lang="fr-CH" sz="2400" dirty="0">
                <a:latin typeface="Verdana" pitchFamily="34" charset="0"/>
              </a:rPr>
            </a:br>
            <a:r>
              <a:rPr lang="fr-CH" sz="2400">
                <a:solidFill>
                  <a:srgbClr val="FF0000"/>
                </a:solidFill>
                <a:latin typeface="Verdana" pitchFamily="34" charset="0"/>
              </a:rPr>
              <a:t>Semaine 3: </a:t>
            </a: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Méthodes d’analyse de risque (partie I)</a:t>
            </a: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Chapitre 2/2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910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718664" y="2844777"/>
            <a:ext cx="8445500" cy="3590925"/>
            <a:chOff x="357188" y="2319330"/>
            <a:chExt cx="8445500" cy="3590925"/>
          </a:xfrm>
        </p:grpSpPr>
        <p:sp>
          <p:nvSpPr>
            <p:cNvPr id="165" name="Rectangle 15"/>
            <p:cNvSpPr>
              <a:spLocks noChangeArrowheads="1"/>
            </p:cNvSpPr>
            <p:nvPr/>
          </p:nvSpPr>
          <p:spPr bwMode="auto">
            <a:xfrm>
              <a:off x="366713" y="2328855"/>
              <a:ext cx="8435975" cy="35814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270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Line 16"/>
            <p:cNvSpPr>
              <a:spLocks noChangeShapeType="1"/>
            </p:cNvSpPr>
            <p:nvPr/>
          </p:nvSpPr>
          <p:spPr bwMode="auto">
            <a:xfrm>
              <a:off x="1909763" y="3057518"/>
              <a:ext cx="689292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Line 17"/>
            <p:cNvSpPr>
              <a:spLocks noChangeShapeType="1"/>
            </p:cNvSpPr>
            <p:nvPr/>
          </p:nvSpPr>
          <p:spPr bwMode="auto">
            <a:xfrm>
              <a:off x="376238" y="4478330"/>
              <a:ext cx="84264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Rectangle 22"/>
            <p:cNvSpPr>
              <a:spLocks noChangeArrowheads="1"/>
            </p:cNvSpPr>
            <p:nvPr/>
          </p:nvSpPr>
          <p:spPr bwMode="auto">
            <a:xfrm>
              <a:off x="361951" y="2319330"/>
              <a:ext cx="8439150" cy="7493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Text Box 32"/>
            <p:cNvSpPr txBox="1">
              <a:spLocks noChangeArrowheads="1"/>
            </p:cNvSpPr>
            <p:nvPr/>
          </p:nvSpPr>
          <p:spPr bwMode="auto">
            <a:xfrm>
              <a:off x="357188" y="2490780"/>
              <a:ext cx="3260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800" b="1" u="none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Système</a:t>
              </a:r>
              <a:r>
                <a:rPr lang="en-GB" sz="1800" b="1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800" b="1" u="none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étudié</a:t>
              </a:r>
              <a:endParaRPr lang="en-GB" sz="18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Text Box 33"/>
            <p:cNvSpPr txBox="1">
              <a:spLocks noChangeArrowheads="1"/>
            </p:cNvSpPr>
            <p:nvPr/>
          </p:nvSpPr>
          <p:spPr bwMode="auto">
            <a:xfrm>
              <a:off x="1758951" y="3443280"/>
              <a:ext cx="171767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800" b="1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Systèmes</a:t>
              </a:r>
              <a:r>
                <a:rPr lang="en-GB" sz="18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 simples / </a:t>
              </a:r>
              <a:r>
                <a:rPr lang="en-GB" sz="1800" b="1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petits</a:t>
              </a:r>
              <a:endParaRPr lang="en-GB" sz="1800" b="1" u="none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Text Box 34"/>
            <p:cNvSpPr txBox="1">
              <a:spLocks noChangeArrowheads="1"/>
            </p:cNvSpPr>
            <p:nvPr/>
          </p:nvSpPr>
          <p:spPr bwMode="auto">
            <a:xfrm>
              <a:off x="1758951" y="4864093"/>
              <a:ext cx="17176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800" b="1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Systèmes</a:t>
              </a:r>
              <a:r>
                <a:rPr lang="en-GB" sz="18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 complexes</a:t>
              </a:r>
              <a:endParaRPr lang="en-GB" sz="1800" b="1" u="none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2" name="Group 49"/>
            <p:cNvGrpSpPr>
              <a:grpSpLocks/>
            </p:cNvGrpSpPr>
            <p:nvPr/>
          </p:nvGrpSpPr>
          <p:grpSpPr bwMode="auto">
            <a:xfrm>
              <a:off x="541338" y="3265480"/>
              <a:ext cx="958850" cy="1022350"/>
              <a:chOff x="1542" y="4320"/>
              <a:chExt cx="1326" cy="1416"/>
            </a:xfrm>
          </p:grpSpPr>
          <p:pic>
            <p:nvPicPr>
              <p:cNvPr id="177" name="Picture 45" descr="MCj0320210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42" y="4320"/>
                <a:ext cx="1151" cy="721"/>
              </a:xfrm>
              <a:prstGeom prst="rect">
                <a:avLst/>
              </a:prstGeom>
              <a:noFill/>
            </p:spPr>
          </p:pic>
          <p:pic>
            <p:nvPicPr>
              <p:cNvPr id="178" name="Picture 46" descr="MCj03201400000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18" y="4775"/>
                <a:ext cx="750" cy="961"/>
              </a:xfrm>
              <a:prstGeom prst="rect">
                <a:avLst/>
              </a:prstGeom>
              <a:noFill/>
            </p:spPr>
          </p:pic>
        </p:grpSp>
        <p:pic>
          <p:nvPicPr>
            <p:cNvPr id="173" name="Picture 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151" y="4514843"/>
              <a:ext cx="1109663" cy="1343025"/>
            </a:xfrm>
            <a:prstGeom prst="rect">
              <a:avLst/>
            </a:prstGeom>
            <a:noFill/>
          </p:spPr>
        </p:pic>
        <p:sp>
          <p:nvSpPr>
            <p:cNvPr id="174" name="Line 19"/>
            <p:cNvSpPr>
              <a:spLocks noChangeShapeType="1"/>
            </p:cNvSpPr>
            <p:nvPr/>
          </p:nvSpPr>
          <p:spPr bwMode="auto">
            <a:xfrm>
              <a:off x="3627438" y="2320918"/>
              <a:ext cx="0" cy="3559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Line 20"/>
            <p:cNvSpPr>
              <a:spLocks noChangeShapeType="1"/>
            </p:cNvSpPr>
            <p:nvPr/>
          </p:nvSpPr>
          <p:spPr bwMode="auto">
            <a:xfrm>
              <a:off x="5351463" y="2320918"/>
              <a:ext cx="0" cy="3559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Line 21"/>
            <p:cNvSpPr>
              <a:spLocks noChangeShapeType="1"/>
            </p:cNvSpPr>
            <p:nvPr/>
          </p:nvSpPr>
          <p:spPr bwMode="auto">
            <a:xfrm>
              <a:off x="7075488" y="2320918"/>
              <a:ext cx="0" cy="3559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9" name="Rectangle 26" descr="Parchemin"/>
          <p:cNvSpPr>
            <a:spLocks noChangeArrowheads="1"/>
          </p:cNvSpPr>
          <p:nvPr/>
        </p:nvSpPr>
        <p:spPr bwMode="auto">
          <a:xfrm>
            <a:off x="645639" y="1882745"/>
            <a:ext cx="864076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Durées </a:t>
            </a:r>
            <a:r>
              <a:rPr lang="en-GB" sz="21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estimatives</a:t>
            </a:r>
            <a:r>
              <a:rPr lang="en-GB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GB" sz="21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 AMDEC :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5614514" y="3016227"/>
            <a:ext cx="1820863" cy="3427415"/>
            <a:chOff x="5253038" y="2490780"/>
            <a:chExt cx="1820863" cy="3427415"/>
          </a:xfrm>
        </p:grpSpPr>
        <p:sp>
          <p:nvSpPr>
            <p:cNvPr id="181" name="Text Box 40"/>
            <p:cNvSpPr txBox="1">
              <a:spLocks noChangeArrowheads="1"/>
            </p:cNvSpPr>
            <p:nvPr/>
          </p:nvSpPr>
          <p:spPr bwMode="auto">
            <a:xfrm>
              <a:off x="5345113" y="2490780"/>
              <a:ext cx="1728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800" b="1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grpSp>
          <p:nvGrpSpPr>
            <p:cNvPr id="182" name="Group 98"/>
            <p:cNvGrpSpPr>
              <a:grpSpLocks/>
            </p:cNvGrpSpPr>
            <p:nvPr/>
          </p:nvGrpSpPr>
          <p:grpSpPr bwMode="auto">
            <a:xfrm>
              <a:off x="5253038" y="3119430"/>
              <a:ext cx="1800225" cy="1330325"/>
              <a:chOff x="3333" y="2148"/>
              <a:chExt cx="1134" cy="838"/>
            </a:xfrm>
          </p:grpSpPr>
          <p:pic>
            <p:nvPicPr>
              <p:cNvPr id="232" name="Picture 7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19" y="2148"/>
                <a:ext cx="948" cy="770"/>
              </a:xfrm>
              <a:prstGeom prst="rect">
                <a:avLst/>
              </a:prstGeom>
              <a:noFill/>
            </p:spPr>
          </p:pic>
          <p:sp>
            <p:nvSpPr>
              <p:cNvPr id="233" name="Text Box 41"/>
              <p:cNvSpPr txBox="1">
                <a:spLocks noChangeArrowheads="1"/>
              </p:cNvSpPr>
              <p:nvPr/>
            </p:nvSpPr>
            <p:spPr bwMode="auto">
              <a:xfrm>
                <a:off x="3333" y="2708"/>
                <a:ext cx="446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1 - 3 </a:t>
                </a:r>
              </a:p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jours</a:t>
                </a:r>
                <a:endParaRPr lang="en-GB" sz="1600" b="1" u="none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3667" y="2372"/>
                <a:ext cx="203" cy="161"/>
                <a:chOff x="3667" y="2372"/>
                <a:chExt cx="203" cy="161"/>
              </a:xfrm>
            </p:grpSpPr>
            <p:sp>
              <p:nvSpPr>
                <p:cNvPr id="235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3708" y="2372"/>
                  <a:ext cx="5" cy="117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667" y="2383"/>
                  <a:ext cx="83" cy="93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Line 84"/>
                <p:cNvSpPr>
                  <a:spLocks noChangeShapeType="1"/>
                </p:cNvSpPr>
                <p:nvPr/>
              </p:nvSpPr>
              <p:spPr bwMode="auto">
                <a:xfrm>
                  <a:off x="3771" y="2393"/>
                  <a:ext cx="0" cy="119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725" y="2404"/>
                  <a:ext cx="83" cy="93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Line 87"/>
                <p:cNvSpPr>
                  <a:spLocks noChangeShapeType="1"/>
                </p:cNvSpPr>
                <p:nvPr/>
              </p:nvSpPr>
              <p:spPr bwMode="auto">
                <a:xfrm>
                  <a:off x="3833" y="2414"/>
                  <a:ext cx="2" cy="119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787" y="2425"/>
                  <a:ext cx="83" cy="93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211"/>
            <p:cNvGrpSpPr>
              <a:grpSpLocks/>
            </p:cNvGrpSpPr>
            <p:nvPr/>
          </p:nvGrpSpPr>
          <p:grpSpPr bwMode="auto">
            <a:xfrm>
              <a:off x="5291138" y="4506907"/>
              <a:ext cx="1762125" cy="1411288"/>
              <a:chOff x="3357" y="3022"/>
              <a:chExt cx="1110" cy="889"/>
            </a:xfrm>
          </p:grpSpPr>
          <p:grpSp>
            <p:nvGrpSpPr>
              <p:cNvPr id="184" name="Group 210"/>
              <p:cNvGrpSpPr>
                <a:grpSpLocks/>
              </p:cNvGrpSpPr>
              <p:nvPr/>
            </p:nvGrpSpPr>
            <p:grpSpPr bwMode="auto">
              <a:xfrm>
                <a:off x="3519" y="3022"/>
                <a:ext cx="948" cy="770"/>
                <a:chOff x="3519" y="3022"/>
                <a:chExt cx="948" cy="770"/>
              </a:xfrm>
            </p:grpSpPr>
            <p:pic>
              <p:nvPicPr>
                <p:cNvPr id="186" name="Picture 11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519" y="3022"/>
                  <a:ext cx="948" cy="770"/>
                </a:xfrm>
                <a:prstGeom prst="rect">
                  <a:avLst/>
                </a:prstGeom>
                <a:noFill/>
              </p:spPr>
            </p:pic>
            <p:sp>
              <p:nvSpPr>
                <p:cNvPr id="187" name="Freeform 115"/>
                <p:cNvSpPr>
                  <a:spLocks/>
                </p:cNvSpPr>
                <p:nvPr/>
              </p:nvSpPr>
              <p:spPr bwMode="auto">
                <a:xfrm>
                  <a:off x="3615" y="3238"/>
                  <a:ext cx="526" cy="411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528" y="142"/>
                    </a:cxn>
                    <a:cxn ang="0">
                      <a:pos x="440" y="412"/>
                    </a:cxn>
                    <a:cxn ang="0">
                      <a:pos x="0" y="229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528" h="412">
                      <a:moveTo>
                        <a:pt x="95" y="0"/>
                      </a:moveTo>
                      <a:lnTo>
                        <a:pt x="528" y="142"/>
                      </a:lnTo>
                      <a:lnTo>
                        <a:pt x="440" y="412"/>
                      </a:lnTo>
                      <a:lnTo>
                        <a:pt x="0" y="229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3FAFF"/>
                </a:solidFill>
                <a:ln w="3175" cmpd="sng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206"/>
                <p:cNvSpPr>
                  <a:spLocks/>
                </p:cNvSpPr>
                <p:nvPr/>
              </p:nvSpPr>
              <p:spPr bwMode="auto">
                <a:xfrm>
                  <a:off x="3656" y="3264"/>
                  <a:ext cx="471" cy="283"/>
                </a:xfrm>
                <a:custGeom>
                  <a:avLst/>
                  <a:gdLst/>
                  <a:ahLst/>
                  <a:cxnLst>
                    <a:cxn ang="0">
                      <a:pos x="471" y="147"/>
                    </a:cxn>
                    <a:cxn ang="0">
                      <a:pos x="42" y="0"/>
                    </a:cxn>
                    <a:cxn ang="0">
                      <a:pos x="0" y="114"/>
                    </a:cxn>
                    <a:cxn ang="0">
                      <a:pos x="429" y="277"/>
                    </a:cxn>
                    <a:cxn ang="0">
                      <a:pos x="471" y="147"/>
                    </a:cxn>
                  </a:cxnLst>
                  <a:rect l="0" t="0" r="r" b="b"/>
                  <a:pathLst>
                    <a:path w="471" h="277">
                      <a:moveTo>
                        <a:pt x="471" y="147"/>
                      </a:moveTo>
                      <a:lnTo>
                        <a:pt x="42" y="0"/>
                      </a:lnTo>
                      <a:lnTo>
                        <a:pt x="0" y="114"/>
                      </a:lnTo>
                      <a:lnTo>
                        <a:pt x="429" y="277"/>
                      </a:lnTo>
                      <a:lnTo>
                        <a:pt x="471" y="147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209"/>
                <p:cNvSpPr>
                  <a:spLocks/>
                </p:cNvSpPr>
                <p:nvPr/>
              </p:nvSpPr>
              <p:spPr bwMode="auto">
                <a:xfrm>
                  <a:off x="3687" y="3266"/>
                  <a:ext cx="438" cy="184"/>
                </a:xfrm>
                <a:custGeom>
                  <a:avLst/>
                  <a:gdLst/>
                  <a:ahLst/>
                  <a:cxnLst>
                    <a:cxn ang="0">
                      <a:pos x="438" y="151"/>
                    </a:cxn>
                    <a:cxn ang="0">
                      <a:pos x="11" y="0"/>
                    </a:cxn>
                    <a:cxn ang="0">
                      <a:pos x="0" y="33"/>
                    </a:cxn>
                    <a:cxn ang="0">
                      <a:pos x="428" y="184"/>
                    </a:cxn>
                    <a:cxn ang="0">
                      <a:pos x="438" y="151"/>
                    </a:cxn>
                  </a:cxnLst>
                  <a:rect l="0" t="0" r="r" b="b"/>
                  <a:pathLst>
                    <a:path w="438" h="184">
                      <a:moveTo>
                        <a:pt x="438" y="151"/>
                      </a:moveTo>
                      <a:lnTo>
                        <a:pt x="11" y="0"/>
                      </a:lnTo>
                      <a:lnTo>
                        <a:pt x="0" y="33"/>
                      </a:lnTo>
                      <a:lnTo>
                        <a:pt x="428" y="184"/>
                      </a:lnTo>
                      <a:lnTo>
                        <a:pt x="438" y="151"/>
                      </a:lnTo>
                      <a:close/>
                    </a:path>
                  </a:pathLst>
                </a:custGeom>
                <a:solidFill>
                  <a:srgbClr val="FF7D7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Line 153"/>
                <p:cNvSpPr>
                  <a:spLocks noChangeShapeType="1"/>
                </p:cNvSpPr>
                <p:nvPr/>
              </p:nvSpPr>
              <p:spPr bwMode="auto">
                <a:xfrm>
                  <a:off x="3762" y="3565"/>
                  <a:ext cx="444" cy="173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Text Box 156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571" y="3418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29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Line 117"/>
                <p:cNvSpPr>
                  <a:spLocks noChangeShapeType="1"/>
                </p:cNvSpPr>
                <p:nvPr/>
              </p:nvSpPr>
              <p:spPr bwMode="auto">
                <a:xfrm>
                  <a:off x="3694" y="3260"/>
                  <a:ext cx="435" cy="148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Line 118"/>
                <p:cNvSpPr>
                  <a:spLocks noChangeShapeType="1"/>
                </p:cNvSpPr>
                <p:nvPr/>
              </p:nvSpPr>
              <p:spPr bwMode="auto">
                <a:xfrm>
                  <a:off x="3759" y="325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Line 119"/>
                <p:cNvSpPr>
                  <a:spLocks noChangeShapeType="1"/>
                </p:cNvSpPr>
                <p:nvPr/>
              </p:nvSpPr>
              <p:spPr bwMode="auto">
                <a:xfrm>
                  <a:off x="3680" y="3303"/>
                  <a:ext cx="435" cy="153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Line 120"/>
                <p:cNvSpPr>
                  <a:spLocks noChangeShapeType="1"/>
                </p:cNvSpPr>
                <p:nvPr/>
              </p:nvSpPr>
              <p:spPr bwMode="auto">
                <a:xfrm>
                  <a:off x="3666" y="3345"/>
                  <a:ext cx="435" cy="148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Line 121"/>
                <p:cNvSpPr>
                  <a:spLocks noChangeShapeType="1"/>
                </p:cNvSpPr>
                <p:nvPr/>
              </p:nvSpPr>
              <p:spPr bwMode="auto">
                <a:xfrm>
                  <a:off x="3654" y="3384"/>
                  <a:ext cx="433" cy="168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Line 122"/>
                <p:cNvSpPr>
                  <a:spLocks noChangeShapeType="1"/>
                </p:cNvSpPr>
                <p:nvPr/>
              </p:nvSpPr>
              <p:spPr bwMode="auto">
                <a:xfrm>
                  <a:off x="3626" y="3429"/>
                  <a:ext cx="444" cy="173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Text Box 127"/>
                <p:cNvSpPr txBox="1">
                  <a:spLocks noChangeArrowheads="1"/>
                </p:cNvSpPr>
                <p:nvPr/>
              </p:nvSpPr>
              <p:spPr bwMode="auto">
                <a:xfrm rot="1243933">
                  <a:off x="3648" y="3248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Text Box 128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704" y="3266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Text Box 129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769" y="3289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Text Box 130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835" y="3311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Text Box 131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899" y="3334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Text Box 132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963" y="3357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Text Box 133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029" y="3379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Text Box 134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634" y="3288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Text Box 135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691" y="3310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Text Box 136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744" y="333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Text Box 137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811" y="3355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Text Box 138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875" y="3377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Text Box 139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3941" y="3403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Text Box 140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006" y="3423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Text Box 141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608" y="333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Text Box 142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662" y="334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Text Box 143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731" y="3372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Text Box 144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795" y="3396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Text Box 145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858" y="342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Text Box 146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924" y="3445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Text Box 147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992" y="346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Text Box 148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591" y="3373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Text Box 149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649" y="3395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Text Box 150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713" y="342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Text Box 151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782" y="3448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Text Box 152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844" y="347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26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Text Box 154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912" y="3497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27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Text Box 155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975" y="352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Text Box 157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632" y="344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Text Box 158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699" y="346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Text Box 159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773" y="3497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Text Box 160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836" y="3522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Text Box 161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903" y="355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Text Box 162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3966" y="3574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5" name="Text Box 111"/>
              <p:cNvSpPr txBox="1">
                <a:spLocks noChangeArrowheads="1"/>
              </p:cNvSpPr>
              <p:nvPr/>
            </p:nvSpPr>
            <p:spPr bwMode="auto">
              <a:xfrm>
                <a:off x="3357" y="3636"/>
                <a:ext cx="73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2 - 6 </a:t>
                </a:r>
                <a:r>
                  <a:rPr lang="en-GB" sz="1600" b="1" u="non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semaines</a:t>
                </a:r>
                <a:endParaRPr lang="en-GB" sz="1600" b="1" u="none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7325839" y="3016227"/>
            <a:ext cx="1812925" cy="3427415"/>
            <a:chOff x="6964363" y="2490780"/>
            <a:chExt cx="1812925" cy="3427415"/>
          </a:xfrm>
        </p:grpSpPr>
        <p:sp>
          <p:nvSpPr>
            <p:cNvPr id="242" name="Text Box 28"/>
            <p:cNvSpPr txBox="1">
              <a:spLocks noChangeArrowheads="1"/>
            </p:cNvSpPr>
            <p:nvPr/>
          </p:nvSpPr>
          <p:spPr bwMode="auto">
            <a:xfrm>
              <a:off x="7069138" y="2490780"/>
              <a:ext cx="17081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1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Documentation</a:t>
              </a:r>
            </a:p>
          </p:txBody>
        </p:sp>
        <p:grpSp>
          <p:nvGrpSpPr>
            <p:cNvPr id="243" name="Group 110"/>
            <p:cNvGrpSpPr>
              <a:grpSpLocks/>
            </p:cNvGrpSpPr>
            <p:nvPr/>
          </p:nvGrpSpPr>
          <p:grpSpPr bwMode="auto">
            <a:xfrm>
              <a:off x="6964363" y="3119430"/>
              <a:ext cx="1800225" cy="1330325"/>
              <a:chOff x="4411" y="2148"/>
              <a:chExt cx="1134" cy="838"/>
            </a:xfrm>
          </p:grpSpPr>
          <p:pic>
            <p:nvPicPr>
              <p:cNvPr id="292" name="Picture 9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97" y="2148"/>
                <a:ext cx="948" cy="770"/>
              </a:xfrm>
              <a:prstGeom prst="rect">
                <a:avLst/>
              </a:prstGeom>
              <a:noFill/>
            </p:spPr>
          </p:pic>
          <p:sp>
            <p:nvSpPr>
              <p:cNvPr id="293" name="Text Box 77"/>
              <p:cNvSpPr txBox="1">
                <a:spLocks noChangeArrowheads="1"/>
              </p:cNvSpPr>
              <p:nvPr/>
            </p:nvSpPr>
            <p:spPr bwMode="auto">
              <a:xfrm>
                <a:off x="4411" y="2708"/>
                <a:ext cx="446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1 - 3 </a:t>
                </a:r>
              </a:p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jours</a:t>
                </a:r>
                <a:endParaRPr lang="en-GB" sz="1600" b="1" u="none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94" name="Group 91"/>
              <p:cNvGrpSpPr>
                <a:grpSpLocks/>
              </p:cNvGrpSpPr>
              <p:nvPr/>
            </p:nvGrpSpPr>
            <p:grpSpPr bwMode="auto">
              <a:xfrm>
                <a:off x="4691" y="2490"/>
                <a:ext cx="203" cy="161"/>
                <a:chOff x="3667" y="2372"/>
                <a:chExt cx="203" cy="161"/>
              </a:xfrm>
            </p:grpSpPr>
            <p:sp>
              <p:nvSpPr>
                <p:cNvPr id="295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708" y="2372"/>
                  <a:ext cx="5" cy="117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3667" y="2383"/>
                  <a:ext cx="83" cy="93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Line 94"/>
                <p:cNvSpPr>
                  <a:spLocks noChangeShapeType="1"/>
                </p:cNvSpPr>
                <p:nvPr/>
              </p:nvSpPr>
              <p:spPr bwMode="auto">
                <a:xfrm>
                  <a:off x="3771" y="2393"/>
                  <a:ext cx="0" cy="119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725" y="2404"/>
                  <a:ext cx="83" cy="93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Line 96"/>
                <p:cNvSpPr>
                  <a:spLocks noChangeShapeType="1"/>
                </p:cNvSpPr>
                <p:nvPr/>
              </p:nvSpPr>
              <p:spPr bwMode="auto">
                <a:xfrm>
                  <a:off x="3833" y="2414"/>
                  <a:ext cx="2" cy="119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787" y="2425"/>
                  <a:ext cx="83" cy="93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4" name="Group 220"/>
            <p:cNvGrpSpPr>
              <a:grpSpLocks/>
            </p:cNvGrpSpPr>
            <p:nvPr/>
          </p:nvGrpSpPr>
          <p:grpSpPr bwMode="auto">
            <a:xfrm>
              <a:off x="7011988" y="4506907"/>
              <a:ext cx="1752600" cy="1411288"/>
              <a:chOff x="4441" y="3022"/>
              <a:chExt cx="1104" cy="889"/>
            </a:xfrm>
          </p:grpSpPr>
          <p:grpSp>
            <p:nvGrpSpPr>
              <p:cNvPr id="245" name="Group 219"/>
              <p:cNvGrpSpPr>
                <a:grpSpLocks/>
              </p:cNvGrpSpPr>
              <p:nvPr/>
            </p:nvGrpSpPr>
            <p:grpSpPr bwMode="auto">
              <a:xfrm>
                <a:off x="4597" y="3022"/>
                <a:ext cx="948" cy="770"/>
                <a:chOff x="4597" y="3022"/>
                <a:chExt cx="948" cy="770"/>
              </a:xfrm>
            </p:grpSpPr>
            <p:pic>
              <p:nvPicPr>
                <p:cNvPr id="247" name="Picture 1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97" y="3022"/>
                  <a:ext cx="948" cy="770"/>
                </a:xfrm>
                <a:prstGeom prst="rect">
                  <a:avLst/>
                </a:prstGeom>
                <a:noFill/>
              </p:spPr>
            </p:pic>
            <p:sp>
              <p:nvSpPr>
                <p:cNvPr id="248" name="Freeform 165"/>
                <p:cNvSpPr>
                  <a:spLocks/>
                </p:cNvSpPr>
                <p:nvPr/>
              </p:nvSpPr>
              <p:spPr bwMode="auto">
                <a:xfrm>
                  <a:off x="4693" y="3238"/>
                  <a:ext cx="526" cy="411"/>
                </a:xfrm>
                <a:custGeom>
                  <a:avLst/>
                  <a:gdLst/>
                  <a:ahLst/>
                  <a:cxnLst>
                    <a:cxn ang="0">
                      <a:pos x="95" y="0"/>
                    </a:cxn>
                    <a:cxn ang="0">
                      <a:pos x="528" y="142"/>
                    </a:cxn>
                    <a:cxn ang="0">
                      <a:pos x="440" y="412"/>
                    </a:cxn>
                    <a:cxn ang="0">
                      <a:pos x="0" y="229"/>
                    </a:cxn>
                    <a:cxn ang="0">
                      <a:pos x="95" y="0"/>
                    </a:cxn>
                  </a:cxnLst>
                  <a:rect l="0" t="0" r="r" b="b"/>
                  <a:pathLst>
                    <a:path w="528" h="412">
                      <a:moveTo>
                        <a:pt x="95" y="0"/>
                      </a:moveTo>
                      <a:lnTo>
                        <a:pt x="528" y="142"/>
                      </a:lnTo>
                      <a:lnTo>
                        <a:pt x="440" y="412"/>
                      </a:lnTo>
                      <a:lnTo>
                        <a:pt x="0" y="229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3FAFF"/>
                </a:solidFill>
                <a:ln w="3175" cmpd="sng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216"/>
                <p:cNvSpPr>
                  <a:spLocks/>
                </p:cNvSpPr>
                <p:nvPr/>
              </p:nvSpPr>
              <p:spPr bwMode="auto">
                <a:xfrm>
                  <a:off x="4709" y="3263"/>
                  <a:ext cx="499" cy="331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499" y="150"/>
                    </a:cxn>
                    <a:cxn ang="0">
                      <a:pos x="436" y="331"/>
                    </a:cxn>
                    <a:cxn ang="0">
                      <a:pos x="0" y="163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499" h="331">
                      <a:moveTo>
                        <a:pt x="67" y="0"/>
                      </a:moveTo>
                      <a:lnTo>
                        <a:pt x="499" y="150"/>
                      </a:lnTo>
                      <a:lnTo>
                        <a:pt x="436" y="331"/>
                      </a:lnTo>
                      <a:lnTo>
                        <a:pt x="0" y="16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Line 166"/>
                <p:cNvSpPr>
                  <a:spLocks noChangeShapeType="1"/>
                </p:cNvSpPr>
                <p:nvPr/>
              </p:nvSpPr>
              <p:spPr bwMode="auto">
                <a:xfrm>
                  <a:off x="4772" y="3260"/>
                  <a:ext cx="435" cy="148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Line 167"/>
                <p:cNvSpPr>
                  <a:spLocks noChangeShapeType="1"/>
                </p:cNvSpPr>
                <p:nvPr/>
              </p:nvSpPr>
              <p:spPr bwMode="auto">
                <a:xfrm>
                  <a:off x="4837" y="325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217"/>
                <p:cNvSpPr>
                  <a:spLocks/>
                </p:cNvSpPr>
                <p:nvPr/>
              </p:nvSpPr>
              <p:spPr bwMode="auto">
                <a:xfrm>
                  <a:off x="4748" y="3264"/>
                  <a:ext cx="459" cy="230"/>
                </a:xfrm>
                <a:custGeom>
                  <a:avLst/>
                  <a:gdLst/>
                  <a:ahLst/>
                  <a:cxnLst>
                    <a:cxn ang="0">
                      <a:pos x="459" y="150"/>
                    </a:cxn>
                    <a:cxn ang="0">
                      <a:pos x="25" y="0"/>
                    </a:cxn>
                    <a:cxn ang="0">
                      <a:pos x="0" y="75"/>
                    </a:cxn>
                    <a:cxn ang="0">
                      <a:pos x="433" y="230"/>
                    </a:cxn>
                    <a:cxn ang="0">
                      <a:pos x="459" y="150"/>
                    </a:cxn>
                  </a:cxnLst>
                  <a:rect l="0" t="0" r="r" b="b"/>
                  <a:pathLst>
                    <a:path w="459" h="230">
                      <a:moveTo>
                        <a:pt x="459" y="150"/>
                      </a:moveTo>
                      <a:lnTo>
                        <a:pt x="25" y="0"/>
                      </a:lnTo>
                      <a:lnTo>
                        <a:pt x="0" y="75"/>
                      </a:lnTo>
                      <a:lnTo>
                        <a:pt x="433" y="230"/>
                      </a:lnTo>
                      <a:lnTo>
                        <a:pt x="459" y="150"/>
                      </a:lnTo>
                      <a:close/>
                    </a:path>
                  </a:pathLst>
                </a:custGeom>
                <a:solidFill>
                  <a:srgbClr val="FF7D7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Line 168"/>
                <p:cNvSpPr>
                  <a:spLocks noChangeShapeType="1"/>
                </p:cNvSpPr>
                <p:nvPr/>
              </p:nvSpPr>
              <p:spPr bwMode="auto">
                <a:xfrm>
                  <a:off x="4758" y="3303"/>
                  <a:ext cx="435" cy="153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Line 169"/>
                <p:cNvSpPr>
                  <a:spLocks noChangeShapeType="1"/>
                </p:cNvSpPr>
                <p:nvPr/>
              </p:nvSpPr>
              <p:spPr bwMode="auto">
                <a:xfrm>
                  <a:off x="4744" y="3345"/>
                  <a:ext cx="435" cy="148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Line 170"/>
                <p:cNvSpPr>
                  <a:spLocks noChangeShapeType="1"/>
                </p:cNvSpPr>
                <p:nvPr/>
              </p:nvSpPr>
              <p:spPr bwMode="auto">
                <a:xfrm>
                  <a:off x="4732" y="3384"/>
                  <a:ext cx="433" cy="168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Line 171"/>
                <p:cNvSpPr>
                  <a:spLocks noChangeShapeType="1"/>
                </p:cNvSpPr>
                <p:nvPr/>
              </p:nvSpPr>
              <p:spPr bwMode="auto">
                <a:xfrm>
                  <a:off x="4704" y="3429"/>
                  <a:ext cx="444" cy="173"/>
                </a:xfrm>
                <a:prstGeom prst="line">
                  <a:avLst/>
                </a:prstGeom>
                <a:noFill/>
                <a:ln w="6350">
                  <a:solidFill>
                    <a:srgbClr val="C9DAFF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Text Box 172"/>
                <p:cNvSpPr txBox="1">
                  <a:spLocks noChangeArrowheads="1"/>
                </p:cNvSpPr>
                <p:nvPr/>
              </p:nvSpPr>
              <p:spPr bwMode="auto">
                <a:xfrm rot="1243933">
                  <a:off x="4726" y="3248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Text Box 173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782" y="3266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Text Box 174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847" y="3289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Text Box 175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913" y="3311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Text Box 176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977" y="3334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Text Box 177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5041" y="3357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Text Box 178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5107" y="3379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Text Box 179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712" y="3288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Text Box 180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769" y="3310"/>
                  <a:ext cx="134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Text Box 181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822" y="333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Text Box 182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889" y="3355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Text Box 183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4953" y="3377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Text Box 184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5019" y="3403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Text Box 185"/>
                <p:cNvSpPr txBox="1">
                  <a:spLocks noChangeArrowheads="1"/>
                </p:cNvSpPr>
                <p:nvPr/>
              </p:nvSpPr>
              <p:spPr bwMode="auto">
                <a:xfrm rot="1089358">
                  <a:off x="5084" y="3423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Text Box 186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686" y="333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Text Box 187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740" y="334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Text Box 188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809" y="3372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17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Text Box 189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873" y="3396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Text Box 190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936" y="342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Text Box 191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5002" y="3445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Text Box 192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5070" y="346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Text Box 193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669" y="3373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Text Box 194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727" y="3395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23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Text Box 195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791" y="342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24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Text Box 196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860" y="3448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Text Box 197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922" y="347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26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Text Box 198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990" y="3497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27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Text Box 199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5053" y="352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28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Text Box 200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710" y="3441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Text Box 201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777" y="346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31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Text Box 202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851" y="3497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Text Box 203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914" y="3522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Text Box 204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981" y="3550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Text Box 205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5044" y="3574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C0C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fr-FR" sz="300" b="1" u="none">
                    <a:solidFill>
                      <a:srgbClr val="C0C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Text Box 214"/>
                <p:cNvSpPr txBox="1">
                  <a:spLocks noChangeArrowheads="1"/>
                </p:cNvSpPr>
                <p:nvPr/>
              </p:nvSpPr>
              <p:spPr bwMode="auto">
                <a:xfrm rot="1193275">
                  <a:off x="4654" y="3419"/>
                  <a:ext cx="148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fr-CH" sz="300" b="1" u="none">
                      <a:solidFill>
                        <a:srgbClr val="80808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29</a:t>
                  </a:r>
                  <a:endParaRPr lang="fr-FR" sz="300" b="1" u="none">
                    <a:solidFill>
                      <a:srgbClr val="80808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" name="Text Box 112"/>
              <p:cNvSpPr txBox="1">
                <a:spLocks noChangeArrowheads="1"/>
              </p:cNvSpPr>
              <p:nvPr/>
            </p:nvSpPr>
            <p:spPr bwMode="auto">
              <a:xfrm>
                <a:off x="4441" y="3636"/>
                <a:ext cx="72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GB" sz="1600" b="1" u="non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semaines</a:t>
                </a:r>
                <a:endParaRPr lang="en-GB" sz="1600" b="1" u="none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1" name="Group 300"/>
          <p:cNvGrpSpPr/>
          <p:nvPr/>
        </p:nvGrpSpPr>
        <p:grpSpPr>
          <a:xfrm>
            <a:off x="3893664" y="3016227"/>
            <a:ext cx="1806576" cy="3432175"/>
            <a:chOff x="3532188" y="2490780"/>
            <a:chExt cx="1806576" cy="3432175"/>
          </a:xfrm>
        </p:grpSpPr>
        <p:sp>
          <p:nvSpPr>
            <p:cNvPr id="302" name="Text Box 36"/>
            <p:cNvSpPr txBox="1">
              <a:spLocks noChangeArrowheads="1"/>
            </p:cNvSpPr>
            <p:nvPr/>
          </p:nvSpPr>
          <p:spPr bwMode="auto">
            <a:xfrm>
              <a:off x="3609976" y="2490780"/>
              <a:ext cx="1728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800" b="1" u="none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Préparation</a:t>
              </a:r>
              <a:endParaRPr lang="en-GB" sz="18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3" name="Group 79"/>
            <p:cNvGrpSpPr>
              <a:grpSpLocks/>
            </p:cNvGrpSpPr>
            <p:nvPr/>
          </p:nvGrpSpPr>
          <p:grpSpPr bwMode="auto">
            <a:xfrm>
              <a:off x="3532188" y="3178167"/>
              <a:ext cx="1744663" cy="1266825"/>
              <a:chOff x="2249" y="2185"/>
              <a:chExt cx="1099" cy="798"/>
            </a:xfrm>
          </p:grpSpPr>
          <p:grpSp>
            <p:nvGrpSpPr>
              <p:cNvPr id="315" name="Group 73"/>
              <p:cNvGrpSpPr>
                <a:grpSpLocks/>
              </p:cNvGrpSpPr>
              <p:nvPr/>
            </p:nvGrpSpPr>
            <p:grpSpPr bwMode="auto">
              <a:xfrm>
                <a:off x="2622" y="2185"/>
                <a:ext cx="726" cy="752"/>
                <a:chOff x="2490" y="2136"/>
                <a:chExt cx="798" cy="826"/>
              </a:xfrm>
            </p:grpSpPr>
            <p:pic>
              <p:nvPicPr>
                <p:cNvPr id="317" name="Picture 6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90" y="2136"/>
                  <a:ext cx="798" cy="826"/>
                </a:xfrm>
                <a:prstGeom prst="rect">
                  <a:avLst/>
                </a:prstGeom>
                <a:noFill/>
              </p:spPr>
            </p:pic>
            <p:sp>
              <p:nvSpPr>
                <p:cNvPr id="318" name="Oval 63"/>
                <p:cNvSpPr>
                  <a:spLocks noChangeArrowheads="1"/>
                </p:cNvSpPr>
                <p:nvPr/>
              </p:nvSpPr>
              <p:spPr bwMode="auto">
                <a:xfrm>
                  <a:off x="2610" y="2316"/>
                  <a:ext cx="432" cy="420"/>
                </a:xfrm>
                <a:prstGeom prst="ellipse">
                  <a:avLst/>
                </a:pr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" name="Arc 65"/>
                <p:cNvSpPr>
                  <a:spLocks/>
                </p:cNvSpPr>
                <p:nvPr/>
              </p:nvSpPr>
              <p:spPr bwMode="auto">
                <a:xfrm>
                  <a:off x="2820" y="2315"/>
                  <a:ext cx="224" cy="2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" name="Arc 67"/>
                <p:cNvSpPr>
                  <a:spLocks/>
                </p:cNvSpPr>
                <p:nvPr/>
              </p:nvSpPr>
              <p:spPr bwMode="auto">
                <a:xfrm flipV="1">
                  <a:off x="2820" y="2538"/>
                  <a:ext cx="224" cy="22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C5B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" name="Freeform 68"/>
                <p:cNvSpPr>
                  <a:spLocks/>
                </p:cNvSpPr>
                <p:nvPr/>
              </p:nvSpPr>
              <p:spPr bwMode="auto">
                <a:xfrm>
                  <a:off x="2819" y="2421"/>
                  <a:ext cx="227" cy="120"/>
                </a:xfrm>
                <a:custGeom>
                  <a:avLst/>
                  <a:gdLst/>
                  <a:ahLst/>
                  <a:cxnLst>
                    <a:cxn ang="0">
                      <a:pos x="0" y="116"/>
                    </a:cxn>
                    <a:cxn ang="0">
                      <a:pos x="193" y="0"/>
                    </a:cxn>
                    <a:cxn ang="0">
                      <a:pos x="211" y="39"/>
                    </a:cxn>
                    <a:cxn ang="0">
                      <a:pos x="222" y="80"/>
                    </a:cxn>
                    <a:cxn ang="0">
                      <a:pos x="225" y="119"/>
                    </a:cxn>
                    <a:cxn ang="0">
                      <a:pos x="0" y="116"/>
                    </a:cxn>
                  </a:cxnLst>
                  <a:rect l="0" t="0" r="r" b="b"/>
                  <a:pathLst>
                    <a:path w="225" h="119">
                      <a:moveTo>
                        <a:pt x="0" y="116"/>
                      </a:moveTo>
                      <a:lnTo>
                        <a:pt x="193" y="0"/>
                      </a:lnTo>
                      <a:lnTo>
                        <a:pt x="211" y="39"/>
                      </a:lnTo>
                      <a:lnTo>
                        <a:pt x="222" y="80"/>
                      </a:lnTo>
                      <a:lnTo>
                        <a:pt x="225" y="11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FFC5B7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" name="Rectangle 70"/>
                <p:cNvSpPr>
                  <a:spLocks noChangeArrowheads="1"/>
                </p:cNvSpPr>
                <p:nvPr/>
              </p:nvSpPr>
              <p:spPr bwMode="auto">
                <a:xfrm>
                  <a:off x="2805" y="2323"/>
                  <a:ext cx="27" cy="202"/>
                </a:xfrm>
                <a:prstGeom prst="rect">
                  <a:avLst/>
                </a:prstGeom>
                <a:solidFill>
                  <a:srgbClr val="6666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" name="Rectangle 71"/>
                <p:cNvSpPr>
                  <a:spLocks noChangeArrowheads="1"/>
                </p:cNvSpPr>
                <p:nvPr/>
              </p:nvSpPr>
              <p:spPr bwMode="auto">
                <a:xfrm rot="-2455117">
                  <a:off x="2863" y="2520"/>
                  <a:ext cx="27" cy="164"/>
                </a:xfrm>
                <a:prstGeom prst="rect">
                  <a:avLst/>
                </a:prstGeom>
                <a:solidFill>
                  <a:srgbClr val="666633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Oval 62"/>
                <p:cNvSpPr>
                  <a:spLocks noChangeArrowheads="1"/>
                </p:cNvSpPr>
                <p:nvPr/>
              </p:nvSpPr>
              <p:spPr bwMode="auto">
                <a:xfrm>
                  <a:off x="2790" y="2502"/>
                  <a:ext cx="60" cy="60"/>
                </a:xfrm>
                <a:prstGeom prst="ellipse">
                  <a:avLst/>
                </a:prstGeom>
                <a:solidFill>
                  <a:srgbClr val="CC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16" name="Text Box 37"/>
              <p:cNvSpPr txBox="1">
                <a:spLocks noChangeArrowheads="1"/>
              </p:cNvSpPr>
              <p:nvPr/>
            </p:nvSpPr>
            <p:spPr bwMode="auto">
              <a:xfrm>
                <a:off x="2249" y="2708"/>
                <a:ext cx="56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2 - 6 </a:t>
                </a:r>
              </a:p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heures</a:t>
                </a:r>
                <a:endParaRPr lang="en-GB" sz="1600" b="1" u="none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4" name="Group 225"/>
            <p:cNvGrpSpPr>
              <a:grpSpLocks/>
            </p:cNvGrpSpPr>
            <p:nvPr/>
          </p:nvGrpSpPr>
          <p:grpSpPr bwMode="auto">
            <a:xfrm>
              <a:off x="3532188" y="4506905"/>
              <a:ext cx="1790700" cy="1416050"/>
              <a:chOff x="2249" y="3022"/>
              <a:chExt cx="1128" cy="892"/>
            </a:xfrm>
          </p:grpSpPr>
          <p:grpSp>
            <p:nvGrpSpPr>
              <p:cNvPr id="305" name="Group 224"/>
              <p:cNvGrpSpPr>
                <a:grpSpLocks/>
              </p:cNvGrpSpPr>
              <p:nvPr/>
            </p:nvGrpSpPr>
            <p:grpSpPr bwMode="auto">
              <a:xfrm>
                <a:off x="2429" y="3022"/>
                <a:ext cx="948" cy="770"/>
                <a:chOff x="2429" y="3022"/>
                <a:chExt cx="948" cy="770"/>
              </a:xfrm>
            </p:grpSpPr>
            <p:pic>
              <p:nvPicPr>
                <p:cNvPr id="307" name="Picture 10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429" y="3022"/>
                  <a:ext cx="948" cy="77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308" name="Group 101"/>
                <p:cNvGrpSpPr>
                  <a:grpSpLocks/>
                </p:cNvGrpSpPr>
                <p:nvPr/>
              </p:nvGrpSpPr>
              <p:grpSpPr bwMode="auto">
                <a:xfrm>
                  <a:off x="2697" y="3280"/>
                  <a:ext cx="203" cy="161"/>
                  <a:chOff x="3667" y="2372"/>
                  <a:chExt cx="203" cy="161"/>
                </a:xfrm>
              </p:grpSpPr>
              <p:sp>
                <p:nvSpPr>
                  <p:cNvPr id="309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8" y="2372"/>
                    <a:ext cx="5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67" y="2383"/>
                    <a:ext cx="83" cy="93"/>
                  </a:xfrm>
                  <a:prstGeom prst="lin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1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771" y="2393"/>
                    <a:ext cx="0" cy="119"/>
                  </a:xfrm>
                  <a:prstGeom prst="lin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5" y="2404"/>
                    <a:ext cx="83" cy="93"/>
                  </a:xfrm>
                  <a:prstGeom prst="lin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833" y="2414"/>
                    <a:ext cx="2" cy="119"/>
                  </a:xfrm>
                  <a:prstGeom prst="lin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7" y="2425"/>
                    <a:ext cx="83" cy="93"/>
                  </a:xfrm>
                  <a:prstGeom prst="line">
                    <a:avLst/>
                  </a:prstGeom>
                  <a:noFill/>
                  <a:ln w="9525">
                    <a:solidFill>
                      <a:srgbClr val="FF505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06" name="Text Box 99"/>
              <p:cNvSpPr txBox="1">
                <a:spLocks noChangeArrowheads="1"/>
              </p:cNvSpPr>
              <p:nvPr/>
            </p:nvSpPr>
            <p:spPr bwMode="auto">
              <a:xfrm>
                <a:off x="2249" y="3636"/>
                <a:ext cx="446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1 - 3 </a:t>
                </a:r>
              </a:p>
              <a:p>
                <a:pPr algn="ctr" eaLnBrk="0" hangingPunct="0">
                  <a:lnSpc>
                    <a:spcPct val="70000"/>
                  </a:lnSpc>
                </a:pPr>
                <a:r>
                  <a:rPr lang="en-GB" sz="1600" b="1" u="non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jours</a:t>
                </a:r>
                <a:endParaRPr lang="en-GB" sz="1600" b="1" u="none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00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43112" y="3197225"/>
            <a:ext cx="3740150" cy="1079500"/>
            <a:chOff x="1122" y="1782"/>
            <a:chExt cx="2356" cy="68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2152" y="1886"/>
              <a:ext cx="1326" cy="576"/>
            </a:xfrm>
            <a:prstGeom prst="rect">
              <a:avLst/>
            </a:prstGeom>
            <a:solidFill>
              <a:srgbClr val="F6F3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D3CEC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1122" y="1782"/>
              <a:ext cx="1014" cy="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8"/>
                </a:cxn>
                <a:cxn ang="0">
                  <a:pos x="1014" y="378"/>
                </a:cxn>
              </a:cxnLst>
              <a:rect l="0" t="0" r="r" b="b"/>
              <a:pathLst>
                <a:path w="1014" h="378">
                  <a:moveTo>
                    <a:pt x="0" y="0"/>
                  </a:moveTo>
                  <a:lnTo>
                    <a:pt x="0" y="378"/>
                  </a:lnTo>
                  <a:lnTo>
                    <a:pt x="1014" y="378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160" y="1953"/>
              <a:ext cx="1312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 sz="1600" b="1" dirty="0">
                  <a:latin typeface="Arial Narrow" pitchFamily="34" charset="0"/>
                </a:rPr>
                <a:t>Identification des modes de </a:t>
              </a:r>
              <a:r>
                <a:rPr lang="en-GB" sz="1600" b="1" dirty="0" err="1">
                  <a:latin typeface="Arial Narrow" pitchFamily="34" charset="0"/>
                </a:rPr>
                <a:t>défaillance</a:t>
              </a:r>
              <a:r>
                <a:rPr lang="en-GB" sz="1600" b="1" dirty="0">
                  <a:latin typeface="Arial Narrow" pitchFamily="34" charset="0"/>
                </a:rPr>
                <a:t> et des causes</a:t>
              </a:r>
              <a:endParaRPr lang="fr-FR" sz="1600" u="sng" dirty="0">
                <a:latin typeface="Times New Roman" pitchFamily="18" charset="0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678237" y="4273550"/>
            <a:ext cx="2105025" cy="1227137"/>
            <a:chOff x="2152" y="2460"/>
            <a:chExt cx="1326" cy="773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152" y="2657"/>
              <a:ext cx="1326" cy="576"/>
            </a:xfrm>
            <a:prstGeom prst="rect">
              <a:avLst/>
            </a:prstGeom>
            <a:solidFill>
              <a:srgbClr val="F6F3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D3CEC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808" y="2460"/>
              <a:ext cx="0" cy="21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206" y="2707"/>
              <a:ext cx="123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GB" sz="1600" b="1" dirty="0">
                  <a:latin typeface="Arial Narrow" pitchFamily="34" charset="0"/>
                </a:rPr>
                <a:t>Evaluation des </a:t>
              </a:r>
              <a:r>
                <a:rPr lang="en-GB" sz="1600" b="1" dirty="0" err="1">
                  <a:latin typeface="Arial Narrow" pitchFamily="34" charset="0"/>
                </a:rPr>
                <a:t>effets</a:t>
              </a:r>
              <a:r>
                <a:rPr lang="en-GB" sz="1600" b="1" dirty="0">
                  <a:latin typeface="Arial Narrow" pitchFamily="34" charset="0"/>
                </a:rPr>
                <a:t> de </a:t>
              </a:r>
              <a:r>
                <a:rPr lang="en-GB" sz="1600" b="1" dirty="0" err="1">
                  <a:latin typeface="Arial Narrow" pitchFamily="34" charset="0"/>
                </a:rPr>
                <a:t>ces</a:t>
              </a:r>
              <a:r>
                <a:rPr lang="en-GB" sz="1600" b="1" dirty="0">
                  <a:latin typeface="Arial Narrow" pitchFamily="34" charset="0"/>
                </a:rPr>
                <a:t> modes de </a:t>
              </a:r>
              <a:r>
                <a:rPr lang="en-GB" sz="1600" b="1" dirty="0" err="1">
                  <a:latin typeface="Arial Narrow" pitchFamily="34" charset="0"/>
                </a:rPr>
                <a:t>défaillance</a:t>
              </a:r>
              <a:endParaRPr lang="fr-FR" sz="1600" u="sng" dirty="0">
                <a:latin typeface="Times New Roman" pitchFamily="18" charset="0"/>
              </a:endParaRPr>
            </a:p>
          </p:txBody>
        </p:sp>
      </p:grp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85812" y="2130425"/>
            <a:ext cx="8334375" cy="4907684"/>
          </a:xfrm>
          <a:prstGeom prst="roundRect">
            <a:avLst>
              <a:gd name="adj" fmla="val 4866"/>
            </a:avLst>
          </a:prstGeom>
          <a:noFill/>
          <a:ln w="19050">
            <a:solidFill>
              <a:srgbClr val="9F7603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35000" y="1541462"/>
            <a:ext cx="8609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200" b="1" dirty="0" err="1">
                <a:latin typeface="Verdana" pitchFamily="34" charset="0"/>
              </a:rPr>
              <a:t>Procédure</a:t>
            </a:r>
            <a:r>
              <a:rPr lang="en-US" sz="2200" b="1" dirty="0">
                <a:latin typeface="Verdana" pitchFamily="34" charset="0"/>
              </a:rPr>
              <a:t> AMDEC</a:t>
            </a:r>
          </a:p>
        </p:txBody>
      </p: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014412" y="2273300"/>
            <a:ext cx="2105025" cy="4178300"/>
            <a:chOff x="418" y="1161"/>
            <a:chExt cx="1326" cy="2632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418" y="1161"/>
              <a:ext cx="1326" cy="576"/>
              <a:chOff x="474" y="1200"/>
              <a:chExt cx="1326" cy="576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474" y="1200"/>
                <a:ext cx="1326" cy="576"/>
              </a:xfrm>
              <a:prstGeom prst="rect">
                <a:avLst/>
              </a:prstGeom>
              <a:solidFill>
                <a:srgbClr val="F6F3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D3CEB1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488" y="1265"/>
                <a:ext cx="1300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600" b="1" dirty="0" err="1">
                    <a:latin typeface="Arial Narrow" pitchFamily="34" charset="0"/>
                  </a:rPr>
                  <a:t>Définition</a:t>
                </a:r>
                <a:r>
                  <a:rPr lang="en-GB" sz="1600" b="1" dirty="0">
                    <a:latin typeface="Arial Narrow" pitchFamily="34" charset="0"/>
                  </a:rPr>
                  <a:t> du </a:t>
                </a:r>
                <a:r>
                  <a:rPr lang="en-GB" sz="1600" b="1" dirty="0" err="1">
                    <a:latin typeface="Arial Narrow" pitchFamily="34" charset="0"/>
                  </a:rPr>
                  <a:t>système</a:t>
                </a:r>
                <a:r>
                  <a:rPr lang="en-GB" sz="1600" b="1" dirty="0">
                    <a:latin typeface="Arial Narrow" pitchFamily="34" charset="0"/>
                  </a:rPr>
                  <a:t>, </a:t>
                </a:r>
                <a:r>
                  <a:rPr lang="en-GB" sz="1600" b="1" dirty="0" err="1">
                    <a:latin typeface="Arial Narrow" pitchFamily="34" charset="0"/>
                  </a:rPr>
                  <a:t>ses</a:t>
                </a:r>
                <a:r>
                  <a:rPr lang="en-GB" sz="1600" b="1" dirty="0">
                    <a:latin typeface="Arial Narrow" pitchFamily="34" charset="0"/>
                  </a:rPr>
                  <a:t> </a:t>
                </a:r>
                <a:r>
                  <a:rPr lang="en-GB" sz="1600" b="1" dirty="0" err="1">
                    <a:latin typeface="Arial Narrow" pitchFamily="34" charset="0"/>
                  </a:rPr>
                  <a:t>fonctions</a:t>
                </a:r>
                <a:r>
                  <a:rPr lang="en-GB" sz="1600" b="1" dirty="0">
                    <a:latin typeface="Arial Narrow" pitchFamily="34" charset="0"/>
                  </a:rPr>
                  <a:t> et </a:t>
                </a:r>
                <a:r>
                  <a:rPr lang="en-GB" sz="1600" b="1" dirty="0" err="1">
                    <a:latin typeface="Arial Narrow" pitchFamily="34" charset="0"/>
                  </a:rPr>
                  <a:t>composants</a:t>
                </a:r>
                <a:endParaRPr lang="fr-FR" sz="1200" u="sng" dirty="0">
                  <a:latin typeface="Times New Roman" pitchFamily="18" charset="0"/>
                </a:endParaRPr>
              </a:p>
            </p:txBody>
          </p:sp>
        </p:grpSp>
        <p:pic>
          <p:nvPicPr>
            <p:cNvPr id="19" name="Picture 66" descr="MCj0436996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478"/>
              <a:ext cx="1313" cy="1315"/>
            </a:xfrm>
            <a:prstGeom prst="rect">
              <a:avLst/>
            </a:prstGeom>
            <a:noFill/>
          </p:spPr>
        </p:pic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4716462" y="3067050"/>
            <a:ext cx="4381500" cy="3505200"/>
            <a:chOff x="2750" y="1661"/>
            <a:chExt cx="2760" cy="2208"/>
          </a:xfrm>
        </p:grpSpPr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2750" y="3205"/>
              <a:ext cx="2636" cy="664"/>
              <a:chOff x="2806" y="3244"/>
              <a:chExt cx="2636" cy="664"/>
            </a:xfrm>
          </p:grpSpPr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4106" y="3332"/>
                <a:ext cx="1326" cy="576"/>
              </a:xfrm>
              <a:prstGeom prst="rect">
                <a:avLst/>
              </a:prstGeom>
              <a:solidFill>
                <a:srgbClr val="F6F3D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D3CEC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2806" y="3244"/>
                <a:ext cx="1296" cy="3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8"/>
                  </a:cxn>
                  <a:cxn ang="0">
                    <a:pos x="1014" y="378"/>
                  </a:cxn>
                </a:cxnLst>
                <a:rect l="0" t="0" r="r" b="b"/>
                <a:pathLst>
                  <a:path w="1014" h="378">
                    <a:moveTo>
                      <a:pt x="0" y="0"/>
                    </a:moveTo>
                    <a:lnTo>
                      <a:pt x="0" y="378"/>
                    </a:lnTo>
                    <a:lnTo>
                      <a:pt x="1014" y="378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4094" y="3413"/>
                <a:ext cx="134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GB" sz="1600" b="1" dirty="0">
                    <a:latin typeface="Arial Narrow" pitchFamily="34" charset="0"/>
                  </a:rPr>
                  <a:t>Conclusions</a:t>
                </a:r>
              </a:p>
              <a:p>
                <a:pPr algn="ctr">
                  <a:lnSpc>
                    <a:spcPct val="105000"/>
                  </a:lnSpc>
                </a:pPr>
                <a:r>
                  <a:rPr lang="en-GB" sz="1600" b="1" dirty="0" err="1">
                    <a:latin typeface="Arial Narrow" pitchFamily="34" charset="0"/>
                  </a:rPr>
                  <a:t>Recommandations</a:t>
                </a:r>
                <a:endParaRPr lang="en-GB" sz="1600" b="1" dirty="0">
                  <a:latin typeface="Arial Narrow" pitchFamily="34" charset="0"/>
                </a:endParaRPr>
              </a:p>
            </p:txBody>
          </p:sp>
        </p:grpSp>
        <p:sp>
          <p:nvSpPr>
            <p:cNvPr id="24" name="Rectangle 68"/>
            <p:cNvSpPr>
              <a:spLocks noChangeArrowheads="1"/>
            </p:cNvSpPr>
            <p:nvPr/>
          </p:nvSpPr>
          <p:spPr bwMode="auto">
            <a:xfrm>
              <a:off x="3742" y="2205"/>
              <a:ext cx="1315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67" descr="MCj043981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661"/>
              <a:ext cx="1451" cy="1451"/>
            </a:xfrm>
            <a:prstGeom prst="rect">
              <a:avLst/>
            </a:prstGeom>
            <a:noFill/>
          </p:spPr>
        </p:pic>
      </p:grpSp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3681701" y="5541962"/>
            <a:ext cx="2105025" cy="1470024"/>
            <a:chOff x="2152" y="2460"/>
            <a:chExt cx="1326" cy="926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152" y="2657"/>
              <a:ext cx="1326" cy="729"/>
            </a:xfrm>
            <a:prstGeom prst="rect">
              <a:avLst/>
            </a:prstGeom>
            <a:solidFill>
              <a:srgbClr val="F6F3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D3CEC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2808" y="2460"/>
              <a:ext cx="0" cy="21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206" y="2707"/>
              <a:ext cx="123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1600" b="1" dirty="0" err="1">
                  <a:latin typeface="Arial Narrow" pitchFamily="34" charset="0"/>
                </a:rPr>
                <a:t>Evaluation</a:t>
              </a:r>
              <a:r>
                <a:rPr lang="fr-CH" sz="1600" b="1" dirty="0">
                  <a:latin typeface="Arial Narrow" pitchFamily="34" charset="0"/>
                </a:rPr>
                <a:t> de criticité et identification des barrières de sécurité  si nécessaire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4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1067877"/>
            <a:ext cx="86233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/>
          </a:p>
          <a:p>
            <a:r>
              <a:rPr lang="fr-CH" sz="2200" u="sng" dirty="0">
                <a:latin typeface="Arial" panose="020B0604020202020204" pitchFamily="34" charset="0"/>
                <a:cs typeface="Arial" panose="020B0604020202020204" pitchFamily="34" charset="0"/>
              </a:rPr>
              <a:t>Exemple de défaillance – Pompe :</a:t>
            </a: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Dans des conditions normales d'exploitation, la fonction d'une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est définie comme son aptitude à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 un débit donné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Si le débit est nul ou inférieur/supérieur à ce débit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pompe dite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"défaillante"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la pompe s'arrête de façon non désirée 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"mode de défaillance"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La coupure de courant qui a entraîné l'arrêt de la pompe sera alors définie comme une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de ce mode de défaillance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L'arrêt de l'approvisionnement du réacteur alimenté par cette pompe constitue une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de cette défaillance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0117" y="1628439"/>
            <a:ext cx="8707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Etape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1 : definition du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580454" y="2326363"/>
            <a:ext cx="86233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Principales </a:t>
            </a:r>
            <a:r>
              <a:rPr lang="fr-CH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fonctions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 du système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Identification des </a:t>
            </a:r>
            <a:r>
              <a:rPr lang="fr-CH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d'exploitation </a:t>
            </a: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du système (exploitation normale, en situation d'urgence, en phase de test, en phase de maintenance…)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mode : conditions de fonctionnement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6391656" y="4434840"/>
            <a:ext cx="3272904" cy="2654986"/>
            <a:chOff x="216" y="2367"/>
            <a:chExt cx="1984" cy="1698"/>
          </a:xfrm>
        </p:grpSpPr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" y="2367"/>
              <a:ext cx="1984" cy="1698"/>
            </a:xfrm>
            <a:prstGeom prst="rect">
              <a:avLst/>
            </a:prstGeom>
            <a:noFill/>
          </p:spPr>
        </p:pic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770" y="2483"/>
              <a:ext cx="1110" cy="14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5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49287" y="1504613"/>
            <a:ext cx="8707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Etape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2 : Identification des modes de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défaillance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49287" y="2038350"/>
            <a:ext cx="8555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Tout élément est caractérisé par une ou plusieurs fonctions à réaliser, par des performances</a:t>
            </a:r>
          </a:p>
          <a:p>
            <a:pPr eaLnBrk="0" hangingPunct="0"/>
            <a:r>
              <a:rPr lang="en-GB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de </a:t>
            </a:r>
            <a:r>
              <a:rPr lang="en-GB" sz="2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défaillance</a:t>
            </a:r>
            <a:r>
              <a:rPr lang="en-GB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manière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laquelle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défaillance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manifeste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649287" y="3317218"/>
            <a:ext cx="86233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Un mode de défaillance est l'altération de cette ou de ces fonctions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 de la fonction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Dégradation de la fonction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 intempestive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460" y="3464639"/>
            <a:ext cx="1323975" cy="164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2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18331" y="1600200"/>
            <a:ext cx="8639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2000" b="1" dirty="0" err="1">
                <a:latin typeface="Verdana" pitchFamily="34" charset="0"/>
              </a:rPr>
              <a:t>L'identification</a:t>
            </a:r>
            <a:r>
              <a:rPr lang="en-GB" sz="2000" b="1" dirty="0">
                <a:latin typeface="Verdana" pitchFamily="34" charset="0"/>
              </a:rPr>
              <a:t> des modes de </a:t>
            </a:r>
            <a:r>
              <a:rPr lang="en-GB" sz="2000" b="1" dirty="0" err="1">
                <a:latin typeface="Verdana" pitchFamily="34" charset="0"/>
              </a:rPr>
              <a:t>défaillance</a:t>
            </a:r>
            <a:r>
              <a:rPr lang="en-GB" sz="2000" b="1" dirty="0">
                <a:latin typeface="Verdana" pitchFamily="34" charset="0"/>
              </a:rPr>
              <a:t> </a:t>
            </a:r>
            <a:r>
              <a:rPr lang="en-GB" sz="2000" b="1" dirty="0" err="1">
                <a:latin typeface="Verdana" pitchFamily="34" charset="0"/>
              </a:rPr>
              <a:t>peut</a:t>
            </a:r>
            <a:r>
              <a:rPr lang="en-GB" sz="2000" b="1" dirty="0">
                <a:latin typeface="Verdana" pitchFamily="34" charset="0"/>
              </a:rPr>
              <a:t> passer par </a:t>
            </a:r>
            <a:r>
              <a:rPr lang="en-GB" sz="2000" b="1" dirty="0" err="1">
                <a:latin typeface="Verdana" pitchFamily="34" charset="0"/>
              </a:rPr>
              <a:t>l'utilisation</a:t>
            </a:r>
            <a:r>
              <a:rPr lang="en-GB" sz="2000" b="1" dirty="0">
                <a:latin typeface="Verdana" pitchFamily="34" charset="0"/>
              </a:rPr>
              <a:t> de </a:t>
            </a:r>
            <a:r>
              <a:rPr lang="en-GB" sz="2000" b="1" dirty="0" err="1">
                <a:solidFill>
                  <a:schemeClr val="tx2"/>
                </a:solidFill>
                <a:latin typeface="Verdana" pitchFamily="34" charset="0"/>
              </a:rPr>
              <a:t>listes</a:t>
            </a:r>
            <a:r>
              <a:rPr lang="en-GB" sz="2000" b="1" dirty="0">
                <a:solidFill>
                  <a:schemeClr val="tx2"/>
                </a:solidFill>
                <a:latin typeface="Verdana" pitchFamily="34" charset="0"/>
              </a:rPr>
              <a:t> guide</a:t>
            </a:r>
            <a:endParaRPr lang="en-GB" sz="2000" b="1" i="1" dirty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618456" y="2319338"/>
            <a:ext cx="6553200" cy="4486275"/>
            <a:chOff x="790" y="1183"/>
            <a:chExt cx="4128" cy="2826"/>
          </a:xfrm>
        </p:grpSpPr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0" y="1183"/>
              <a:ext cx="4128" cy="2826"/>
            </a:xfrm>
            <a:prstGeom prst="rect">
              <a:avLst/>
            </a:prstGeom>
            <a:noFill/>
          </p:spPr>
        </p:pic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652" y="1383"/>
              <a:ext cx="240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fr-CH" b="1" dirty="0">
                  <a:solidFill>
                    <a:schemeClr val="bg1"/>
                  </a:solidFill>
                  <a:latin typeface="AvantGarde" pitchFamily="34" charset="0"/>
                </a:rPr>
                <a:t>Modes de défaillance génériques</a:t>
              </a:r>
            </a:p>
          </p:txBody>
        </p:sp>
      </p:grp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2991644" y="2933700"/>
            <a:ext cx="2159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fr-FR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fr-FR" sz="1200" b="1" dirty="0">
                <a:solidFill>
                  <a:schemeClr val="bg1"/>
                </a:solidFill>
                <a:latin typeface="AvantGarde" pitchFamily="34" charset="0"/>
              </a:rPr>
              <a:t> Défaillance structurelle</a:t>
            </a:r>
            <a:endParaRPr lang="en-GB" sz="12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Blocage</a:t>
            </a:r>
            <a:endParaRPr lang="en-GB" sz="12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Vibrations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Ne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reste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pas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en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position </a:t>
            </a: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Ne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s'ouvre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pas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Ne se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ferme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pas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Fuite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interne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Fuite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externe</a:t>
            </a:r>
            <a:endParaRPr lang="en-GB" sz="12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AvantGarde" pitchFamily="34" charset="0"/>
              </a:rPr>
              <a:t>Dépassement</a:t>
            </a:r>
            <a:r>
              <a:rPr lang="en-GB" sz="1100" b="1" dirty="0">
                <a:solidFill>
                  <a:schemeClr val="bg1"/>
                </a:solidFill>
                <a:latin typeface="AvantGarde" pitchFamily="34" charset="0"/>
              </a:rPr>
              <a:t> de </a:t>
            </a:r>
            <a:r>
              <a:rPr lang="en-GB" sz="1100" b="1" dirty="0" err="1">
                <a:solidFill>
                  <a:schemeClr val="bg1"/>
                </a:solidFill>
                <a:latin typeface="AvantGarde" pitchFamily="34" charset="0"/>
              </a:rPr>
              <a:t>consigne</a:t>
            </a:r>
            <a:endParaRPr lang="en-GB" sz="1100" b="1" dirty="0">
              <a:solidFill>
                <a:schemeClr val="bg1"/>
              </a:solidFill>
              <a:latin typeface="AvantGarde" pitchFamily="34" charset="0"/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5018881" y="2933700"/>
            <a:ext cx="18335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 </a:t>
            </a:r>
            <a:r>
              <a:rPr lang="en-GB" b="1" dirty="0">
                <a:solidFill>
                  <a:schemeClr val="bg1"/>
                </a:solidFill>
                <a:latin typeface="AvantGarde" pitchFamily="34" charset="0"/>
              </a:rPr>
              <a:t>Ne </a:t>
            </a:r>
            <a:r>
              <a:rPr lang="en-GB" b="1" dirty="0" err="1">
                <a:solidFill>
                  <a:schemeClr val="bg1"/>
                </a:solidFill>
                <a:latin typeface="AvantGarde" pitchFamily="34" charset="0"/>
              </a:rPr>
              <a:t>s'arrête</a:t>
            </a:r>
            <a:r>
              <a:rPr lang="en-GB" b="1" dirty="0">
                <a:solidFill>
                  <a:schemeClr val="bg1"/>
                </a:solidFill>
                <a:latin typeface="AvantGarde" pitchFamily="34" charset="0"/>
              </a:rPr>
              <a:t> pas</a:t>
            </a:r>
            <a:endParaRPr lang="en-GB" sz="12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Ne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démarre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pas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Ne commute pas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 </a:t>
            </a:r>
            <a:r>
              <a:rPr lang="en-GB" sz="1100" b="1" dirty="0" err="1">
                <a:solidFill>
                  <a:schemeClr val="bg1"/>
                </a:solidFill>
                <a:latin typeface="AvantGarde" pitchFamily="34" charset="0"/>
              </a:rPr>
              <a:t>Opération</a:t>
            </a:r>
            <a:r>
              <a:rPr lang="en-GB" sz="11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AvantGarde" pitchFamily="34" charset="0"/>
              </a:rPr>
              <a:t>prématurée</a:t>
            </a:r>
            <a:endParaRPr lang="en-GB" sz="11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Erreur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d'entrée</a:t>
            </a:r>
            <a:endParaRPr lang="en-GB" sz="12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Erreur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de sortie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Court-circuit</a:t>
            </a: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Débit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</a:t>
            </a:r>
            <a:r>
              <a:rPr lang="en-GB" sz="1200" b="1" dirty="0" err="1">
                <a:solidFill>
                  <a:schemeClr val="bg1"/>
                </a:solidFill>
                <a:latin typeface="AvantGarde" pitchFamily="34" charset="0"/>
              </a:rPr>
              <a:t>réduit</a:t>
            </a:r>
            <a:endParaRPr lang="en-GB" sz="1200" b="1" dirty="0">
              <a:solidFill>
                <a:schemeClr val="bg1"/>
              </a:solidFill>
              <a:latin typeface="AvantGarde" pitchFamily="34" charset="0"/>
            </a:endParaRPr>
          </a:p>
          <a:p>
            <a:pPr eaLnBrk="0" hangingPunct="0"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bg1"/>
                </a:solidFill>
                <a:latin typeface="AvantGarde" pitchFamily="34" charset="0"/>
              </a:rPr>
              <a:t>□</a:t>
            </a:r>
            <a:r>
              <a:rPr lang="en-GB" sz="1200" b="1" dirty="0">
                <a:solidFill>
                  <a:schemeClr val="bg1"/>
                </a:solidFill>
                <a:latin typeface="AvantGarde" pitchFamily="34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1128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67259" y="2293242"/>
            <a:ext cx="1831975" cy="1163637"/>
            <a:chOff x="336" y="1668"/>
            <a:chExt cx="1158" cy="657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36" y="1668"/>
              <a:ext cx="1158" cy="657"/>
            </a:xfrm>
            <a:prstGeom prst="rect">
              <a:avLst/>
            </a:prstGeom>
            <a:solidFill>
              <a:srgbClr val="A278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77777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22" y="1819"/>
              <a:ext cx="9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 b="1" dirty="0" err="1">
                  <a:solidFill>
                    <a:schemeClr val="bg1"/>
                  </a:solidFill>
                  <a:latin typeface="Arial Narrow" pitchFamily="34" charset="0"/>
                </a:rPr>
                <a:t>Fonction</a:t>
              </a:r>
              <a:r>
                <a:rPr lang="en-GB" sz="1600" b="1" dirty="0">
                  <a:solidFill>
                    <a:schemeClr val="bg1"/>
                  </a:solidFill>
                  <a:latin typeface="Arial Narrow" pitchFamily="34" charset="0"/>
                </a:rPr>
                <a:t> du </a:t>
              </a:r>
              <a:r>
                <a:rPr lang="en-GB" sz="1600" b="1" dirty="0" err="1">
                  <a:solidFill>
                    <a:schemeClr val="bg1"/>
                  </a:solidFill>
                  <a:latin typeface="Arial Narrow" pitchFamily="34" charset="0"/>
                </a:rPr>
                <a:t>composant</a:t>
              </a:r>
              <a:endParaRPr lang="en-GB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808909" y="3536254"/>
            <a:ext cx="2924175" cy="1446213"/>
            <a:chOff x="2250" y="2274"/>
            <a:chExt cx="1848" cy="817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940" y="2434"/>
              <a:ext cx="1158" cy="657"/>
            </a:xfrm>
            <a:prstGeom prst="rect">
              <a:avLst/>
            </a:prstGeom>
            <a:solidFill>
              <a:srgbClr val="A278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77777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250" y="2274"/>
              <a:ext cx="708" cy="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6"/>
                </a:cxn>
                <a:cxn ang="0">
                  <a:pos x="780" y="456"/>
                </a:cxn>
              </a:cxnLst>
              <a:rect l="0" t="0" r="r" b="b"/>
              <a:pathLst>
                <a:path w="780" h="456">
                  <a:moveTo>
                    <a:pt x="0" y="0"/>
                  </a:moveTo>
                  <a:lnTo>
                    <a:pt x="0" y="456"/>
                  </a:lnTo>
                  <a:lnTo>
                    <a:pt x="780" y="456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3022" y="2517"/>
              <a:ext cx="99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5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600" b="1" dirty="0" err="1">
                  <a:solidFill>
                    <a:schemeClr val="bg1"/>
                  </a:solidFill>
                  <a:latin typeface="Arial Narrow" pitchFamily="34" charset="0"/>
                </a:rPr>
                <a:t>Liste</a:t>
              </a:r>
              <a:r>
                <a:rPr lang="en-GB" sz="1600" b="1" dirty="0">
                  <a:solidFill>
                    <a:schemeClr val="bg1"/>
                  </a:solidFill>
                  <a:latin typeface="Arial Narrow" pitchFamily="34" charset="0"/>
                </a:rPr>
                <a:t> de modes de </a:t>
              </a:r>
              <a:r>
                <a:rPr lang="en-GB" sz="1600" b="1" dirty="0" err="1">
                  <a:solidFill>
                    <a:schemeClr val="bg1"/>
                  </a:solidFill>
                  <a:latin typeface="Arial Narrow" pitchFamily="34" charset="0"/>
                </a:rPr>
                <a:t>défaillance</a:t>
              </a:r>
              <a:endParaRPr lang="en-GB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882059" y="5003104"/>
            <a:ext cx="1831975" cy="1455738"/>
            <a:chOff x="2940" y="3108"/>
            <a:chExt cx="1158" cy="822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940" y="3273"/>
              <a:ext cx="1158" cy="657"/>
            </a:xfrm>
            <a:prstGeom prst="rect">
              <a:avLst/>
            </a:prstGeom>
            <a:solidFill>
              <a:srgbClr val="A278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77777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510" y="3108"/>
              <a:ext cx="0" cy="1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14" y="3295"/>
              <a:ext cx="99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4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Arial Narrow" pitchFamily="34" charset="0"/>
                </a:rPr>
                <a:t>Causes des modes de </a:t>
              </a:r>
              <a:r>
                <a:rPr lang="en-GB" sz="1600" b="1" dirty="0" err="1">
                  <a:solidFill>
                    <a:schemeClr val="bg1"/>
                  </a:solidFill>
                  <a:latin typeface="Arial Narrow" pitchFamily="34" charset="0"/>
                </a:rPr>
                <a:t>défaillance</a:t>
              </a:r>
              <a:endParaRPr lang="en-GB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6750547" y="5295204"/>
            <a:ext cx="2259012" cy="1163638"/>
            <a:chOff x="4116" y="3273"/>
            <a:chExt cx="1428" cy="657"/>
          </a:xfrm>
        </p:grpSpPr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386" y="3273"/>
              <a:ext cx="1158" cy="657"/>
            </a:xfrm>
            <a:prstGeom prst="rect">
              <a:avLst/>
            </a:prstGeom>
            <a:solidFill>
              <a:srgbClr val="A278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77777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4116" y="3715"/>
              <a:ext cx="2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386" y="3281"/>
              <a:ext cx="115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5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500" b="1" dirty="0">
                  <a:solidFill>
                    <a:schemeClr val="bg1"/>
                  </a:solidFill>
                  <a:latin typeface="Arial Narrow" pitchFamily="34" charset="0"/>
                </a:rPr>
                <a:t>Modes de </a:t>
              </a:r>
              <a:r>
                <a:rPr lang="en-GB" sz="1500" b="1" dirty="0" err="1">
                  <a:solidFill>
                    <a:schemeClr val="bg1"/>
                  </a:solidFill>
                  <a:latin typeface="Arial Narrow" pitchFamily="34" charset="0"/>
                </a:rPr>
                <a:t>défaillance</a:t>
              </a:r>
              <a:r>
                <a:rPr lang="en-GB" sz="1500" b="1" dirty="0">
                  <a:solidFill>
                    <a:schemeClr val="bg1"/>
                  </a:solidFill>
                  <a:latin typeface="Arial Narrow" pitchFamily="34" charset="0"/>
                </a:rPr>
                <a:t> et causes </a:t>
              </a:r>
              <a:r>
                <a:rPr lang="en-GB" sz="1500" b="1" dirty="0" err="1">
                  <a:solidFill>
                    <a:schemeClr val="bg1"/>
                  </a:solidFill>
                  <a:latin typeface="Arial Narrow" pitchFamily="34" charset="0"/>
                </a:rPr>
                <a:t>retenues</a:t>
              </a:r>
              <a:r>
                <a:rPr lang="en-GB" sz="1500" b="1" dirty="0">
                  <a:solidFill>
                    <a:schemeClr val="bg1"/>
                  </a:solidFill>
                  <a:latin typeface="Arial Narrow" pitchFamily="34" charset="0"/>
                </a:rPr>
                <a:t> pour </a:t>
              </a:r>
              <a:r>
                <a:rPr lang="en-GB" sz="1500" b="1" dirty="0" err="1">
                  <a:solidFill>
                    <a:schemeClr val="bg1"/>
                  </a:solidFill>
                  <a:latin typeface="Arial Narrow" pitchFamily="34" charset="0"/>
                </a:rPr>
                <a:t>l'analyse</a:t>
              </a:r>
              <a:endParaRPr lang="en-GB" sz="15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4829672" y="2055117"/>
            <a:ext cx="4173537" cy="1811337"/>
            <a:chOff x="2890" y="1463"/>
            <a:chExt cx="2638" cy="1023"/>
          </a:xfrm>
        </p:grpSpPr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H="1">
              <a:off x="2900" y="1976"/>
              <a:ext cx="1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2892" y="1626"/>
              <a:ext cx="1374" cy="312"/>
            </a:xfrm>
            <a:custGeom>
              <a:avLst/>
              <a:gdLst/>
              <a:ahLst/>
              <a:cxnLst>
                <a:cxn ang="0">
                  <a:pos x="1374" y="0"/>
                </a:cxn>
                <a:cxn ang="0">
                  <a:pos x="654" y="0"/>
                </a:cxn>
                <a:cxn ang="0">
                  <a:pos x="0" y="312"/>
                </a:cxn>
              </a:cxnLst>
              <a:rect l="0" t="0" r="r" b="b"/>
              <a:pathLst>
                <a:path w="1374" h="312">
                  <a:moveTo>
                    <a:pt x="1374" y="0"/>
                  </a:moveTo>
                  <a:lnTo>
                    <a:pt x="654" y="0"/>
                  </a:lnTo>
                  <a:lnTo>
                    <a:pt x="0" y="31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 flipV="1">
              <a:off x="2890" y="2014"/>
              <a:ext cx="1374" cy="312"/>
            </a:xfrm>
            <a:custGeom>
              <a:avLst/>
              <a:gdLst/>
              <a:ahLst/>
              <a:cxnLst>
                <a:cxn ang="0">
                  <a:pos x="1374" y="0"/>
                </a:cxn>
                <a:cxn ang="0">
                  <a:pos x="654" y="0"/>
                </a:cxn>
                <a:cxn ang="0">
                  <a:pos x="0" y="312"/>
                </a:cxn>
              </a:cxnLst>
              <a:rect l="0" t="0" r="r" b="b"/>
              <a:pathLst>
                <a:path w="1374" h="312">
                  <a:moveTo>
                    <a:pt x="1374" y="0"/>
                  </a:moveTo>
                  <a:lnTo>
                    <a:pt x="654" y="0"/>
                  </a:lnTo>
                  <a:lnTo>
                    <a:pt x="0" y="31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flipH="1">
              <a:off x="2910" y="1974"/>
              <a:ext cx="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4256" y="1470"/>
              <a:ext cx="1272" cy="312"/>
            </a:xfrm>
            <a:prstGeom prst="hexagon">
              <a:avLst>
                <a:gd name="adj" fmla="val 101923"/>
                <a:gd name="vf" fmla="val 115470"/>
              </a:avLst>
            </a:prstGeom>
            <a:solidFill>
              <a:srgbClr val="C55F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36"/>
            <p:cNvSpPr>
              <a:spLocks noChangeArrowheads="1"/>
            </p:cNvSpPr>
            <p:nvPr/>
          </p:nvSpPr>
          <p:spPr bwMode="auto">
            <a:xfrm>
              <a:off x="4256" y="1822"/>
              <a:ext cx="1272" cy="312"/>
            </a:xfrm>
            <a:prstGeom prst="hexagon">
              <a:avLst>
                <a:gd name="adj" fmla="val 101923"/>
                <a:gd name="vf" fmla="val 115470"/>
              </a:avLst>
            </a:prstGeom>
            <a:solidFill>
              <a:srgbClr val="C55F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4256" y="2174"/>
              <a:ext cx="1272" cy="312"/>
            </a:xfrm>
            <a:prstGeom prst="hexagon">
              <a:avLst>
                <a:gd name="adj" fmla="val 101923"/>
                <a:gd name="vf" fmla="val 115470"/>
              </a:avLst>
            </a:prstGeom>
            <a:solidFill>
              <a:srgbClr val="C55F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4524" y="1463"/>
              <a:ext cx="73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3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500" b="1" dirty="0">
                  <a:solidFill>
                    <a:schemeClr val="bg1"/>
                  </a:solidFill>
                  <a:latin typeface="Arial Narrow" pitchFamily="34" charset="0"/>
                </a:rPr>
                <a:t>Retour </a:t>
              </a:r>
              <a:r>
                <a:rPr lang="en-GB" sz="1500" b="1" dirty="0" err="1">
                  <a:solidFill>
                    <a:schemeClr val="bg1"/>
                  </a:solidFill>
                  <a:latin typeface="Arial Narrow" pitchFamily="34" charset="0"/>
                </a:rPr>
                <a:t>d'expérience</a:t>
              </a:r>
              <a:endParaRPr lang="en-GB" sz="15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4528" y="1821"/>
              <a:ext cx="73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3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500" b="1" dirty="0">
                  <a:solidFill>
                    <a:schemeClr val="bg1"/>
                  </a:solidFill>
                  <a:latin typeface="Arial Narrow" pitchFamily="34" charset="0"/>
                </a:rPr>
                <a:t>Tests de </a:t>
              </a:r>
              <a:r>
                <a:rPr lang="en-GB" sz="1500" b="1" dirty="0" err="1">
                  <a:solidFill>
                    <a:schemeClr val="bg1"/>
                  </a:solidFill>
                  <a:latin typeface="Arial Narrow" pitchFamily="34" charset="0"/>
                </a:rPr>
                <a:t>fiabilité</a:t>
              </a:r>
              <a:endParaRPr lang="en-GB" sz="15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4470" y="2155"/>
              <a:ext cx="92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3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500" b="1" dirty="0">
                  <a:solidFill>
                    <a:schemeClr val="bg1"/>
                  </a:solidFill>
                  <a:latin typeface="Arial Narrow" pitchFamily="34" charset="0"/>
                </a:rPr>
                <a:t>Etudes de </a:t>
              </a:r>
              <a:r>
                <a:rPr lang="en-GB" sz="1500" b="1" dirty="0" err="1">
                  <a:solidFill>
                    <a:schemeClr val="bg1"/>
                  </a:solidFill>
                  <a:latin typeface="Arial Narrow" pitchFamily="34" charset="0"/>
                </a:rPr>
                <a:t>fiabilité</a:t>
              </a:r>
              <a:endParaRPr lang="en-GB" sz="15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5" name="Group 7"/>
          <p:cNvGrpSpPr>
            <a:grpSpLocks/>
          </p:cNvGrpSpPr>
          <p:nvPr/>
        </p:nvGrpSpPr>
        <p:grpSpPr bwMode="auto">
          <a:xfrm>
            <a:off x="2603997" y="2331342"/>
            <a:ext cx="2138362" cy="1165225"/>
            <a:chOff x="1492" y="1595"/>
            <a:chExt cx="1352" cy="658"/>
          </a:xfrm>
        </p:grpSpPr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686" y="1595"/>
              <a:ext cx="1158" cy="658"/>
            </a:xfrm>
            <a:prstGeom prst="rect">
              <a:avLst/>
            </a:prstGeom>
            <a:solidFill>
              <a:srgbClr val="A278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777777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1776" y="1673"/>
              <a:ext cx="990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GB" sz="400" b="1" dirty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Arial Narrow" pitchFamily="34" charset="0"/>
                </a:rPr>
                <a:t>Identification des modes de </a:t>
              </a:r>
              <a:r>
                <a:rPr lang="en-GB" sz="1600" b="1" dirty="0" err="1">
                  <a:solidFill>
                    <a:schemeClr val="bg1"/>
                  </a:solidFill>
                  <a:latin typeface="Arial Narrow" pitchFamily="34" charset="0"/>
                </a:rPr>
                <a:t>défaillance</a:t>
              </a:r>
              <a:endParaRPr lang="en-GB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1512" y="1818"/>
              <a:ext cx="18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492" y="2026"/>
              <a:ext cx="18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6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993061"/>
            <a:ext cx="86233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 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Recherche des causes 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Suivant les besoins de l'étude, on peut rechercher les causes attribuables à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chaque mode de défaillance :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internes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Défaut de conception, de fabrication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Défaut de matériau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Intrinsèque (usure)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externes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Mauvaise utilisation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Influence de l'environnement (agression, pollution...)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Défaillance d'un élément environnant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661932" y="2201707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2000" u="none" dirty="0">
                <a:latin typeface="Arial" panose="020B0604020202020204" pitchFamily="34" charset="0"/>
                <a:cs typeface="Arial" panose="020B0604020202020204" pitchFamily="34" charset="0"/>
              </a:rPr>
              <a:t>A ce stade, toutes les conséquences potentielles des modes de défaillance doivent être listées et décrites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671457" y="1587019"/>
            <a:ext cx="8707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Etape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3 : Conséquences des modes de défaillance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4472" y="3306615"/>
            <a:ext cx="8559810" cy="2247514"/>
            <a:chOff x="357178" y="3000372"/>
            <a:chExt cx="8559810" cy="2247514"/>
          </a:xfrm>
        </p:grpSpPr>
        <p:grpSp>
          <p:nvGrpSpPr>
            <p:cNvPr id="6" name="Group 5"/>
            <p:cNvGrpSpPr/>
            <p:nvPr/>
          </p:nvGrpSpPr>
          <p:grpSpPr>
            <a:xfrm>
              <a:off x="2008188" y="3000372"/>
              <a:ext cx="6908800" cy="2247514"/>
              <a:chOff x="2017713" y="3071810"/>
              <a:chExt cx="6908800" cy="2247514"/>
            </a:xfrm>
          </p:grpSpPr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2017713" y="3071810"/>
                <a:ext cx="6908800" cy="163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sz="2000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Pour ce faire, il est considéré (cas de base) </a:t>
                </a:r>
                <a:r>
                  <a:rPr lang="fr-FR" sz="2000" u="none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qu'une seule défaillance est "active" en même temps</a:t>
                </a:r>
                <a:r>
                  <a:rPr lang="fr-FR" sz="2000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, tous les autres composants restant opérationnels </a:t>
                </a:r>
              </a:p>
              <a:p>
                <a:pPr eaLnBrk="0" hangingPunct="0"/>
                <a:r>
                  <a:rPr lang="fr-FR" sz="2000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Dans un second temps, les </a:t>
                </a:r>
                <a:r>
                  <a:rPr lang="fr-FR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combinatoires pertinentes </a:t>
                </a:r>
                <a:r>
                  <a:rPr lang="fr-FR" sz="2000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doivent être envisagées</a:t>
                </a:r>
              </a:p>
            </p:txBody>
          </p:sp>
          <p:sp>
            <p:nvSpPr>
              <p:cNvPr id="9" name="Text Box 46"/>
              <p:cNvSpPr txBox="1">
                <a:spLocks noChangeArrowheads="1"/>
              </p:cNvSpPr>
              <p:nvPr/>
            </p:nvSpPr>
            <p:spPr bwMode="auto">
              <a:xfrm>
                <a:off x="2017713" y="4611438"/>
                <a:ext cx="69088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sz="2000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Un mode de défaillance peut parfois en entrainer un autre → identification des </a:t>
                </a:r>
                <a:r>
                  <a:rPr lang="fr-FR" sz="2000" i="1" u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défaillances secondaires</a:t>
                </a:r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78" y="3119432"/>
              <a:ext cx="1643075" cy="150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292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47401" y="1440154"/>
            <a:ext cx="870743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Etape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4 : identification des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barrières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nécessaire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Cf.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précédent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Barrières de prévention / protection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Barrières actives / passives / humaines…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18" y="3586579"/>
            <a:ext cx="4938206" cy="32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23979" y="1411557"/>
            <a:ext cx="900410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  <a:b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  <a:t>Analyse des Modes de Défaillance et de leurs Effet et Criticité</a:t>
            </a:r>
          </a:p>
          <a:p>
            <a:pPr algn="ctr"/>
            <a:endParaRPr lang="fr-CH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FMEAC</a:t>
            </a:r>
            <a:br>
              <a:rPr lang="fr-CH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Failure Mode, Effect, and Criticality Analysis</a:t>
            </a:r>
            <a:endParaRPr lang="fr-CH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2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65151" y="5810785"/>
            <a:ext cx="8526462" cy="430213"/>
            <a:chOff x="179" y="3285"/>
            <a:chExt cx="5464" cy="271"/>
          </a:xfrm>
        </p:grpSpPr>
        <p:sp>
          <p:nvSpPr>
            <p:cNvPr id="4" name="Rectangle 43"/>
            <p:cNvSpPr>
              <a:spLocks noChangeArrowheads="1"/>
            </p:cNvSpPr>
            <p:nvPr/>
          </p:nvSpPr>
          <p:spPr bwMode="auto">
            <a:xfrm>
              <a:off x="179" y="3285"/>
              <a:ext cx="1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u="none" dirty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</a:t>
              </a:r>
              <a:endParaRPr lang="en-US" sz="22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 Box 44"/>
            <p:cNvSpPr txBox="1">
              <a:spLocks noChangeArrowheads="1"/>
            </p:cNvSpPr>
            <p:nvPr/>
          </p:nvSpPr>
          <p:spPr bwMode="auto">
            <a:xfrm>
              <a:off x="373" y="3285"/>
              <a:ext cx="527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/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Identification des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besoins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redondance</a:t>
              </a:r>
              <a:endParaRPr lang="en-GB" sz="22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65151" y="6285464"/>
            <a:ext cx="8674100" cy="455614"/>
            <a:chOff x="179" y="3735"/>
            <a:chExt cx="5464" cy="287"/>
          </a:xfrm>
        </p:grpSpPr>
        <p:sp>
          <p:nvSpPr>
            <p:cNvPr id="7" name="Rectangle 45"/>
            <p:cNvSpPr>
              <a:spLocks noChangeArrowheads="1"/>
            </p:cNvSpPr>
            <p:nvPr/>
          </p:nvSpPr>
          <p:spPr bwMode="auto">
            <a:xfrm>
              <a:off x="179" y="3751"/>
              <a:ext cx="1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u="none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</a:t>
              </a:r>
              <a:endParaRPr lang="en-US" sz="2200" u="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46"/>
            <p:cNvSpPr txBox="1">
              <a:spLocks noChangeArrowheads="1"/>
            </p:cNvSpPr>
            <p:nvPr/>
          </p:nvSpPr>
          <p:spPr bwMode="auto">
            <a:xfrm>
              <a:off x="373" y="3735"/>
              <a:ext cx="527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Prescriptions :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détection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maintenance, etc.</a:t>
              </a:r>
            </a:p>
          </p:txBody>
        </p:sp>
      </p:grp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65157" y="1509436"/>
            <a:ext cx="8707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Etape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5 : conclusions et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recommandations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5527662" y="3535415"/>
            <a:ext cx="20875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5157" y="2028873"/>
            <a:ext cx="8340738" cy="3390900"/>
            <a:chOff x="284163" y="1714488"/>
            <a:chExt cx="8340738" cy="3390900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84163" y="1809739"/>
              <a:ext cx="6144016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Sur la base des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étapes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précédentes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le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spécialiste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Analyse de Risques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mesure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tirer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GB" sz="2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selon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les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objectifs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initiaux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l'étude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et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d'établir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GB" sz="2200" u="none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en-GB" sz="2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jugées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utiles</a:t>
              </a:r>
              <a:endParaRPr lang="en-GB" sz="22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0826" y="1714488"/>
              <a:ext cx="212407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665151" y="4219635"/>
            <a:ext cx="5965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GB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GB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attendus</a:t>
            </a:r>
            <a:endParaRPr lang="en-GB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665151" y="4654621"/>
            <a:ext cx="5969000" cy="1116013"/>
            <a:chOff x="179" y="2765"/>
            <a:chExt cx="3760" cy="703"/>
          </a:xfrm>
        </p:grpSpPr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373" y="2770"/>
              <a:ext cx="356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Au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niveau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conception, identification de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tous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les modes de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défaillance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leurs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causes et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leurs</a:t>
              </a:r>
              <a:r>
                <a:rPr lang="en-GB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conséquences</a:t>
              </a:r>
              <a:endParaRPr lang="en-GB" sz="2200" u="non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179" y="2765"/>
              <a:ext cx="19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u="none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</a:t>
              </a:r>
              <a:endParaRPr lang="en-US" sz="2200" u="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8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2176450"/>
            <a:ext cx="8515350" cy="676275"/>
            <a:chOff x="361950" y="1785926"/>
            <a:chExt cx="8515350" cy="676275"/>
          </a:xfrm>
        </p:grpSpPr>
        <p:sp>
          <p:nvSpPr>
            <p:cNvPr id="6" name="Rectangle 56"/>
            <p:cNvSpPr>
              <a:spLocks noChangeArrowheads="1"/>
            </p:cNvSpPr>
            <p:nvPr/>
          </p:nvSpPr>
          <p:spPr bwMode="auto">
            <a:xfrm>
              <a:off x="361950" y="1785926"/>
              <a:ext cx="8515350" cy="676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" name="Rectangle 55" descr="Parchemin"/>
            <p:cNvSpPr>
              <a:spLocks noChangeArrowheads="1"/>
            </p:cNvSpPr>
            <p:nvPr/>
          </p:nvSpPr>
          <p:spPr bwMode="auto">
            <a:xfrm>
              <a:off x="368326" y="1906587"/>
              <a:ext cx="8508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26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AMDEC = AMDE + analyse de la criticité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9926" y="2997403"/>
            <a:ext cx="8565099" cy="3143272"/>
            <a:chOff x="269876" y="2752694"/>
            <a:chExt cx="8565099" cy="3143272"/>
          </a:xfrm>
        </p:grpSpPr>
        <p:pic>
          <p:nvPicPr>
            <p:cNvPr id="9" name="Picture 3" descr="C:\Documents and Settings\haldi\Local Settings\Temporary Internet Files\Content.IE5\T46YXK95\MPj04001570000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8943" y="2752694"/>
              <a:ext cx="1796032" cy="3143272"/>
            </a:xfrm>
            <a:prstGeom prst="rect">
              <a:avLst/>
            </a:prstGeom>
            <a:noFill/>
          </p:spPr>
        </p:pic>
        <p:sp>
          <p:nvSpPr>
            <p:cNvPr id="10" name="Rectangle 58"/>
            <p:cNvSpPr>
              <a:spLocks noChangeArrowheads="1"/>
            </p:cNvSpPr>
            <p:nvPr/>
          </p:nvSpPr>
          <p:spPr bwMode="auto">
            <a:xfrm>
              <a:off x="269876" y="2860416"/>
              <a:ext cx="659894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Ce complément d'analyse met en évidence les défaillances avec des </a:t>
              </a:r>
              <a:r>
                <a:rPr lang="fr-FR" sz="2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fréquences  / conséquences élevées</a:t>
              </a:r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nécessitant des </a:t>
              </a:r>
              <a:r>
                <a:rPr lang="fr-FR" sz="22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efforts particuliers</a:t>
              </a:r>
              <a:endParaRPr lang="fr-FR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684213" y="4598485"/>
            <a:ext cx="65738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200" u="none" dirty="0">
                <a:latin typeface="Arial" panose="020B0604020202020204" pitchFamily="34" charset="0"/>
                <a:cs typeface="Arial" panose="020B0604020202020204" pitchFamily="34" charset="0"/>
              </a:rPr>
              <a:t>L'objectif principal de l'AMDEC est </a:t>
            </a:r>
            <a:r>
              <a:rPr lang="fr-FR" sz="22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d'éliminer les modes de défaillances "critiques" </a:t>
            </a:r>
            <a:r>
              <a:rPr lang="fr-FR" sz="2200" u="none" dirty="0">
                <a:latin typeface="Arial" panose="020B0604020202020204" pitchFamily="34" charset="0"/>
                <a:cs typeface="Arial" panose="020B0604020202020204" pitchFamily="34" charset="0"/>
              </a:rPr>
              <a:t>et de réduire autant que possible les modes de défaillances importants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213" y="1516062"/>
            <a:ext cx="8707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AMDE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AMDEC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La criticité est l'expression de </a:t>
            </a: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l'importance globale d'une défaillance donnée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Elle permet de hiérarchiser les défaillances selon leur influence globale sur le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système, vis-à-vis de la </a:t>
            </a:r>
            <a:r>
              <a:rPr lang="fr-CH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fiabilité, la maintenance, la sécurité</a:t>
            </a:r>
          </a:p>
          <a:p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Elle peut être exprimée par un paramètre ou une combinaison de paramètres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tels que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Gravité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: classe ou degré sur les effets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: taux de défaillance, fréquence d'apparition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: probabilité ou niveau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000" b="1" dirty="0">
                <a:latin typeface="Arial" panose="020B0604020202020204" pitchFamily="34" charset="0"/>
                <a:cs typeface="Arial" panose="020B0604020202020204" pitchFamily="34" charset="0"/>
              </a:rPr>
              <a:t>Mode de détection</a:t>
            </a:r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Dans cette étape sont décrits les différents moyens permettant de </a:t>
            </a:r>
            <a:r>
              <a:rPr lang="fr-CH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détecter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l'apparition du mode de défaillance ou de l'effet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1481335"/>
            <a:ext cx="8623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Familles de défaillances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725"/>
            <a:ext cx="99822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Rapidité d'apparition :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Phase d'apparition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3033" t="9988" r="10038" b="49933"/>
          <a:stretch/>
        </p:blipFill>
        <p:spPr>
          <a:xfrm>
            <a:off x="2068944" y="2618980"/>
            <a:ext cx="5818910" cy="2010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2649" t="60679" r="16684" b="1837"/>
          <a:stretch/>
        </p:blipFill>
        <p:spPr>
          <a:xfrm>
            <a:off x="2697015" y="5275303"/>
            <a:ext cx="4701311" cy="19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 – Cotation en </a:t>
            </a:r>
            <a:r>
              <a:rPr lang="fr-CH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fréquence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défaillance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85" y="2140095"/>
            <a:ext cx="496728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6692" y="3891181"/>
            <a:ext cx="2701999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Pas de </a:t>
            </a:r>
          </a:p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quantification</a:t>
            </a:r>
          </a:p>
        </p:txBody>
      </p:sp>
    </p:spTree>
    <p:extLst>
      <p:ext uri="{BB962C8B-B14F-4D97-AF65-F5344CB8AC3E}">
        <p14:creationId xmlns:p14="http://schemas.microsoft.com/office/powerpoint/2010/main" val="4123550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 – Cotation en </a:t>
            </a:r>
            <a:r>
              <a:rPr lang="fr-CH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fréquence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défaillance (domaine médical)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0" y="2290716"/>
            <a:ext cx="8763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03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925002"/>
            <a:ext cx="8623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/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Exemple de listes guide (industrie) avec probabilités type :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584" y="1990322"/>
            <a:ext cx="73437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85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925002"/>
            <a:ext cx="86233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/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Exemple de listes guide (industrie) avec probabilités type pour action humaine :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4" y="2512417"/>
            <a:ext cx="9543169" cy="19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006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 – Cotation en </a:t>
            </a:r>
            <a:r>
              <a:rPr lang="fr-CH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gravité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défaillance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144" y="2060575"/>
            <a:ext cx="4513170" cy="488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62872" y="3491599"/>
            <a:ext cx="2701999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Cotation orientée "production"</a:t>
            </a:r>
          </a:p>
        </p:txBody>
      </p:sp>
    </p:spTree>
    <p:extLst>
      <p:ext uri="{BB962C8B-B14F-4D97-AF65-F5344CB8AC3E}">
        <p14:creationId xmlns:p14="http://schemas.microsoft.com/office/powerpoint/2010/main" val="325389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0177" y="1423565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/>
                <a:cs typeface="Arial"/>
              </a:rPr>
              <a:t>Historique</a:t>
            </a:r>
            <a:endParaRPr lang="en-US" sz="2800" b="1" u="none" dirty="0">
              <a:latin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8620" y="1564099"/>
            <a:ext cx="8561585" cy="2000264"/>
            <a:chOff x="284163" y="1354956"/>
            <a:chExt cx="8561585" cy="2000264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84163" y="1714488"/>
              <a:ext cx="507365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L'AMDEC </a:t>
              </a:r>
              <a:r>
                <a:rPr lang="en-GB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fut</a:t>
              </a:r>
              <a:r>
                <a:rPr lang="en-GB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développée</a:t>
              </a:r>
              <a:r>
                <a:rPr lang="en-GB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 à la fin des </a:t>
              </a:r>
              <a:r>
                <a:rPr lang="en-GB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années</a:t>
              </a:r>
              <a:r>
                <a:rPr lang="en-GB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 1940 par </a:t>
              </a:r>
              <a:r>
                <a:rPr lang="en-GB" sz="2000" u="none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l'armée</a:t>
              </a:r>
              <a:r>
                <a:rPr lang="en-GB" sz="20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u="none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américaine</a:t>
              </a:r>
              <a:r>
                <a:rPr lang="en-US" sz="2000" u="none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programmes</a:t>
              </a:r>
              <a:r>
                <a:rPr lang="en-US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ballistiques</a:t>
              </a:r>
              <a:r>
                <a:rPr lang="en-US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), </a:t>
              </a:r>
              <a:r>
                <a:rPr lang="en-US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puis</a:t>
              </a:r>
              <a:r>
                <a:rPr lang="en-US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dans</a:t>
              </a:r>
              <a:r>
                <a:rPr lang="en-US" sz="2000" u="none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u="none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l'aéronautique</a:t>
              </a:r>
              <a:endParaRPr lang="en-GB" sz="20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3570" y="1354956"/>
              <a:ext cx="3202178" cy="2000264"/>
            </a:xfrm>
            <a:prstGeom prst="rect">
              <a:avLst/>
            </a:prstGeom>
            <a:noFill/>
          </p:spPr>
        </p:pic>
      </p:grp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201945" y="5138341"/>
            <a:ext cx="60960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la fin des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1970, Ford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introduit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l'AMDEC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l'industrie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automobile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pour des questions de sécurité et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réglementation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améliorer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productivité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 la conception des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0177" y="3555253"/>
            <a:ext cx="8667780" cy="3317777"/>
            <a:chOff x="285720" y="3203234"/>
            <a:chExt cx="8667780" cy="3317777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857488" y="3511450"/>
              <a:ext cx="609601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Elle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fut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notamment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mise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oeuvre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dans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les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années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1960 pour le </a:t>
              </a:r>
              <a:r>
                <a:rPr lang="en-US" sz="20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Apollo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(premiers hommes sur la lune)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203234"/>
              <a:ext cx="2571768" cy="331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477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 – Cotation en </a:t>
            </a:r>
            <a:r>
              <a:rPr lang="fr-CH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gravité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défaillance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Défaillance mineure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Nuit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au bon fonctionnement en causant un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dommage négligeable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au système ou à son environnement</a:t>
            </a:r>
            <a:endParaRPr lang="fr-CH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Défaillance significative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Nuit au bon fonctionnement sans dommage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Défaillance critique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 de fonctions essentielles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du système. Dégâts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au système ou son environnement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Défaillance catastrophique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Perte de fonctions essentielles du système. Dégâts très importants au système ou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1229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 – Cotation en </a:t>
            </a:r>
            <a:r>
              <a:rPr lang="fr-CH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gravité</a:t>
            </a: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 de la défaillance (domaine médical)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1" y="2567866"/>
            <a:ext cx="87725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95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1" y="966431"/>
            <a:ext cx="926324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Analyse de criticité – Matrice de criticité - Exemple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2416323"/>
            <a:ext cx="9568301" cy="37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6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36588" y="1551687"/>
            <a:ext cx="870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tableau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d'analyse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AMDEC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complet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9450" y="2285568"/>
            <a:ext cx="1787525" cy="4433887"/>
            <a:chOff x="327025" y="1858963"/>
            <a:chExt cx="1787525" cy="4433887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778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77825" y="1866900"/>
              <a:ext cx="1698625" cy="1465263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987425" y="1968500"/>
              <a:ext cx="465138" cy="465137"/>
              <a:chOff x="530" y="1372"/>
              <a:chExt cx="293" cy="293"/>
            </a:xfrm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 dirty="0">
                    <a:solidFill>
                      <a:srgbClr val="993300"/>
                    </a:solidFill>
                    <a:latin typeface="AvantGarde" pitchFamily="34" charset="0"/>
                  </a:rPr>
                  <a:t>1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27025" y="2470150"/>
              <a:ext cx="1787525" cy="83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Identification des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composants</a:t>
              </a:r>
              <a:b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</a:b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/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équipements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82588" y="1878013"/>
              <a:ext cx="0" cy="4414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81250" y="2285568"/>
            <a:ext cx="1787525" cy="4433887"/>
            <a:chOff x="2028825" y="1858963"/>
            <a:chExt cx="1787525" cy="4433887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0796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093913" y="1862138"/>
              <a:ext cx="1682750" cy="1470025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2689225" y="1968500"/>
              <a:ext cx="465138" cy="465137"/>
              <a:chOff x="530" y="1372"/>
              <a:chExt cx="293" cy="293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2</a:t>
                </a:r>
              </a:p>
            </p:txBody>
          </p:sp>
        </p:grp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028825" y="2470150"/>
              <a:ext cx="1787525" cy="58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Description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fonctionnelle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084388" y="1878013"/>
              <a:ext cx="0" cy="4414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lumMod val="7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83050" y="2285568"/>
            <a:ext cx="1787525" cy="4433887"/>
            <a:chOff x="3727450" y="1858963"/>
            <a:chExt cx="1787525" cy="4433887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778250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792537" y="1866900"/>
              <a:ext cx="1696244" cy="1465263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4387850" y="1968500"/>
              <a:ext cx="465138" cy="465137"/>
              <a:chOff x="530" y="1372"/>
              <a:chExt cx="293" cy="293"/>
            </a:xfrm>
          </p:grpSpPr>
          <p:sp>
            <p:nvSpPr>
              <p:cNvPr id="29" name="Oval 29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3</a:t>
                </a:r>
              </a:p>
            </p:txBody>
          </p:sp>
        </p:grp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3727450" y="2470150"/>
              <a:ext cx="1787525" cy="58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Modes de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défaillance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783013" y="1878013"/>
              <a:ext cx="0" cy="4414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84850" y="2285568"/>
            <a:ext cx="1787525" cy="4438660"/>
            <a:chOff x="5432425" y="1857375"/>
            <a:chExt cx="1787525" cy="4435475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54832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5497513" y="1866900"/>
              <a:ext cx="1682750" cy="1465263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37"/>
            <p:cNvGrpSpPr>
              <a:grpSpLocks/>
            </p:cNvGrpSpPr>
            <p:nvPr/>
          </p:nvGrpSpPr>
          <p:grpSpPr bwMode="auto">
            <a:xfrm>
              <a:off x="6092825" y="1968500"/>
              <a:ext cx="465138" cy="465137"/>
              <a:chOff x="530" y="1372"/>
              <a:chExt cx="293" cy="293"/>
            </a:xfrm>
          </p:grpSpPr>
          <p:sp>
            <p:nvSpPr>
              <p:cNvPr id="38" name="Oval 38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4</a:t>
                </a:r>
              </a:p>
            </p:txBody>
          </p:sp>
        </p:grp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5432425" y="2470150"/>
              <a:ext cx="1787525" cy="588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Causes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possibles</a:t>
              </a: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 (int. &amp; ext.)</a:t>
              </a: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H="1">
              <a:off x="5487987" y="1857375"/>
              <a:ext cx="3175" cy="4435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86650" y="2285568"/>
            <a:ext cx="1787525" cy="4435486"/>
            <a:chOff x="7134225" y="1857365"/>
            <a:chExt cx="1787525" cy="4435486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71850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7199313" y="1862138"/>
              <a:ext cx="1682750" cy="1470025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7794625" y="1968500"/>
              <a:ext cx="465138" cy="465137"/>
              <a:chOff x="530" y="1372"/>
              <a:chExt cx="293" cy="293"/>
            </a:xfrm>
          </p:grpSpPr>
          <p:sp>
            <p:nvSpPr>
              <p:cNvPr id="47" name="Oval 47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48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5</a:t>
                </a:r>
              </a:p>
            </p:txBody>
          </p:sp>
        </p:grpSp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>
              <a:off x="7134225" y="2470150"/>
              <a:ext cx="1787525" cy="340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Conséquences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7189788" y="1857365"/>
              <a:ext cx="0" cy="44354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1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43731" y="1556915"/>
            <a:ext cx="8707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Tableau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d'analyse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AMDEC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737393" y="2290340"/>
            <a:ext cx="1698625" cy="4433887"/>
          </a:xfrm>
          <a:prstGeom prst="rect">
            <a:avLst/>
          </a:prstGeom>
          <a:solidFill>
            <a:srgbClr val="F6F3D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>
                <a:lumMod val="65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86593" y="2295896"/>
            <a:ext cx="1787525" cy="1467644"/>
            <a:chOff x="327025" y="1864519"/>
            <a:chExt cx="1787525" cy="1467644"/>
          </a:xfrm>
        </p:grpSpPr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92113" y="1864519"/>
              <a:ext cx="1682750" cy="1467644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" name="Group 9"/>
            <p:cNvGrpSpPr>
              <a:grpSpLocks/>
            </p:cNvGrpSpPr>
            <p:nvPr/>
          </p:nvGrpSpPr>
          <p:grpSpPr bwMode="auto">
            <a:xfrm>
              <a:off x="987425" y="1968500"/>
              <a:ext cx="465138" cy="465137"/>
              <a:chOff x="530" y="1372"/>
              <a:chExt cx="293" cy="293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6</a:t>
                </a:r>
              </a:p>
            </p:txBody>
          </p:sp>
        </p:grp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327025" y="2470150"/>
              <a:ext cx="1787525" cy="58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Classe</a:t>
              </a: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 de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fréquence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88393" y="2290340"/>
            <a:ext cx="1787525" cy="4433887"/>
            <a:chOff x="2028825" y="1858963"/>
            <a:chExt cx="1787525" cy="4433887"/>
          </a:xfrm>
        </p:grpSpPr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20796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085975" y="1866900"/>
              <a:ext cx="1690688" cy="1465263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18"/>
            <p:cNvGrpSpPr>
              <a:grpSpLocks/>
            </p:cNvGrpSpPr>
            <p:nvPr/>
          </p:nvGrpSpPr>
          <p:grpSpPr bwMode="auto">
            <a:xfrm>
              <a:off x="2689225" y="1968500"/>
              <a:ext cx="465138" cy="465137"/>
              <a:chOff x="530" y="1372"/>
              <a:chExt cx="293" cy="293"/>
            </a:xfrm>
          </p:grpSpPr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7</a:t>
                </a:r>
              </a:p>
            </p:txBody>
          </p:sp>
        </p:grpSp>
        <p:sp>
          <p:nvSpPr>
            <p:cNvPr id="63" name="Text Box 21"/>
            <p:cNvSpPr txBox="1">
              <a:spLocks noChangeArrowheads="1"/>
            </p:cNvSpPr>
            <p:nvPr/>
          </p:nvSpPr>
          <p:spPr bwMode="auto">
            <a:xfrm>
              <a:off x="2028825" y="2470150"/>
              <a:ext cx="1787525" cy="58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Classe</a:t>
              </a: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 de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conséquence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</p:grp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2438399" y="2295896"/>
            <a:ext cx="5557" cy="4428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>
            <a:off x="742156" y="2283990"/>
            <a:ext cx="5556" cy="444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090193" y="2283990"/>
            <a:ext cx="1787525" cy="4440238"/>
            <a:chOff x="3730625" y="1852613"/>
            <a:chExt cx="1787525" cy="4440238"/>
          </a:xfrm>
        </p:grpSpPr>
        <p:grpSp>
          <p:nvGrpSpPr>
            <p:cNvPr id="69" name="Group 68"/>
            <p:cNvGrpSpPr/>
            <p:nvPr/>
          </p:nvGrpSpPr>
          <p:grpSpPr>
            <a:xfrm>
              <a:off x="3730625" y="1852613"/>
              <a:ext cx="1787525" cy="4440237"/>
              <a:chOff x="3730625" y="1852613"/>
              <a:chExt cx="1787525" cy="4440237"/>
            </a:xfrm>
          </p:grpSpPr>
          <p:sp>
            <p:nvSpPr>
              <p:cNvPr id="71" name="Rectangle 23"/>
              <p:cNvSpPr>
                <a:spLocks noChangeArrowheads="1"/>
              </p:cNvSpPr>
              <p:nvPr/>
            </p:nvSpPr>
            <p:spPr bwMode="auto">
              <a:xfrm>
                <a:off x="3781425" y="1858963"/>
                <a:ext cx="1698625" cy="4433887"/>
              </a:xfrm>
              <a:prstGeom prst="rect">
                <a:avLst/>
              </a:prstGeom>
              <a:solidFill>
                <a:srgbClr val="F6F3D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1">
                    <a:lumMod val="65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3795713" y="1852613"/>
                <a:ext cx="1681162" cy="1479550"/>
              </a:xfrm>
              <a:prstGeom prst="rect">
                <a:avLst/>
              </a:prstGeom>
              <a:solidFill>
                <a:srgbClr val="8E6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" name="Group 27"/>
              <p:cNvGrpSpPr>
                <a:grpSpLocks/>
              </p:cNvGrpSpPr>
              <p:nvPr/>
            </p:nvGrpSpPr>
            <p:grpSpPr bwMode="auto">
              <a:xfrm>
                <a:off x="4391025" y="1968500"/>
                <a:ext cx="465138" cy="465137"/>
                <a:chOff x="530" y="1372"/>
                <a:chExt cx="293" cy="293"/>
              </a:xfrm>
            </p:grpSpPr>
            <p:sp>
              <p:nvSpPr>
                <p:cNvPr id="76" name="Oval 75"/>
                <p:cNvSpPr>
                  <a:spLocks noChangeArrowheads="1"/>
                </p:cNvSpPr>
                <p:nvPr/>
              </p:nvSpPr>
              <p:spPr bwMode="auto">
                <a:xfrm>
                  <a:off x="530" y="1372"/>
                  <a:ext cx="293" cy="29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575" y="139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2000" b="1">
                      <a:solidFill>
                        <a:srgbClr val="993300"/>
                      </a:solidFill>
                      <a:latin typeface="AvantGarde" pitchFamily="34" charset="0"/>
                    </a:rPr>
                    <a:t>8</a:t>
                  </a:r>
                </a:p>
              </p:txBody>
            </p:sp>
          </p:grpSp>
          <p:sp>
            <p:nvSpPr>
              <p:cNvPr id="75" name="Text Box 30"/>
              <p:cNvSpPr txBox="1">
                <a:spLocks noChangeArrowheads="1"/>
              </p:cNvSpPr>
              <p:nvPr/>
            </p:nvSpPr>
            <p:spPr bwMode="auto">
              <a:xfrm>
                <a:off x="3730625" y="2470150"/>
                <a:ext cx="1787525" cy="340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GB" sz="1700" b="1" dirty="0" err="1">
                    <a:solidFill>
                      <a:schemeClr val="bg1"/>
                    </a:solidFill>
                    <a:latin typeface="AvantGarde" pitchFamily="34" charset="0"/>
                  </a:rPr>
                  <a:t>Criticité</a:t>
                </a:r>
                <a:endParaRPr lang="en-GB" sz="1700" b="1" dirty="0">
                  <a:solidFill>
                    <a:schemeClr val="bg1"/>
                  </a:solidFill>
                  <a:latin typeface="AvantGarde" pitchFamily="34" charset="0"/>
                </a:endParaRPr>
              </a:p>
            </p:txBody>
          </p:sp>
        </p:grp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 flipH="1">
              <a:off x="3786187" y="1866901"/>
              <a:ext cx="2381" cy="4425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788824" y="2288741"/>
            <a:ext cx="1787525" cy="4435475"/>
            <a:chOff x="5432425" y="1857375"/>
            <a:chExt cx="1787525" cy="4435475"/>
          </a:xfrm>
        </p:grpSpPr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54832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5491163" y="1866900"/>
              <a:ext cx="1689100" cy="1465264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CH" dirty="0"/>
                <a:t>              </a:t>
              </a:r>
              <a:endParaRPr lang="en-US" dirty="0"/>
            </a:p>
          </p:txBody>
        </p:sp>
        <p:grpSp>
          <p:nvGrpSpPr>
            <p:cNvPr id="82" name="Group 36"/>
            <p:cNvGrpSpPr>
              <a:grpSpLocks/>
            </p:cNvGrpSpPr>
            <p:nvPr/>
          </p:nvGrpSpPr>
          <p:grpSpPr bwMode="auto">
            <a:xfrm>
              <a:off x="6092825" y="1968500"/>
              <a:ext cx="465138" cy="465137"/>
              <a:chOff x="530" y="1372"/>
              <a:chExt cx="293" cy="293"/>
            </a:xfrm>
          </p:grpSpPr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530" y="137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575" y="1399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9</a:t>
                </a:r>
              </a:p>
            </p:txBody>
          </p:sp>
        </p:grpSp>
        <p:sp>
          <p:nvSpPr>
            <p:cNvPr id="83" name="Text Box 39"/>
            <p:cNvSpPr txBox="1">
              <a:spLocks noChangeArrowheads="1"/>
            </p:cNvSpPr>
            <p:nvPr/>
          </p:nvSpPr>
          <p:spPr bwMode="auto">
            <a:xfrm>
              <a:off x="5432425" y="2470150"/>
              <a:ext cx="1787525" cy="83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Mesures</a:t>
              </a:r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 de reduction des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risques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  <p:sp>
          <p:nvSpPr>
            <p:cNvPr id="84" name="Line 34"/>
            <p:cNvSpPr>
              <a:spLocks noChangeShapeType="1"/>
            </p:cNvSpPr>
            <p:nvPr/>
          </p:nvSpPr>
          <p:spPr bwMode="auto">
            <a:xfrm>
              <a:off x="5486400" y="1857375"/>
              <a:ext cx="1588" cy="4435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493793" y="2283990"/>
            <a:ext cx="1787525" cy="4440237"/>
            <a:chOff x="7134225" y="1852613"/>
            <a:chExt cx="1787525" cy="4440237"/>
          </a:xfrm>
        </p:grpSpPr>
        <p:sp>
          <p:nvSpPr>
            <p:cNvPr id="88" name="Rectangle 41"/>
            <p:cNvSpPr>
              <a:spLocks noChangeArrowheads="1"/>
            </p:cNvSpPr>
            <p:nvPr/>
          </p:nvSpPr>
          <p:spPr bwMode="auto">
            <a:xfrm>
              <a:off x="7185025" y="1858963"/>
              <a:ext cx="1698625" cy="4433887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>
                  <a:lumMod val="65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44"/>
            <p:cNvSpPr>
              <a:spLocks noChangeArrowheads="1"/>
            </p:cNvSpPr>
            <p:nvPr/>
          </p:nvSpPr>
          <p:spPr bwMode="auto">
            <a:xfrm>
              <a:off x="7186612" y="1852613"/>
              <a:ext cx="1690687" cy="1479551"/>
            </a:xfrm>
            <a:prstGeom prst="rect">
              <a:avLst/>
            </a:prstGeom>
            <a:solidFill>
              <a:srgbClr val="8E6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CH" dirty="0"/>
                <a:t>                  </a:t>
              </a:r>
              <a:endParaRPr lang="en-US" dirty="0"/>
            </a:p>
          </p:txBody>
        </p:sp>
        <p:grpSp>
          <p:nvGrpSpPr>
            <p:cNvPr id="91" name="Group 45"/>
            <p:cNvGrpSpPr>
              <a:grpSpLocks/>
            </p:cNvGrpSpPr>
            <p:nvPr/>
          </p:nvGrpSpPr>
          <p:grpSpPr bwMode="auto">
            <a:xfrm>
              <a:off x="7780338" y="1968500"/>
              <a:ext cx="479425" cy="465137"/>
              <a:chOff x="4901" y="1252"/>
              <a:chExt cx="302" cy="293"/>
            </a:xfrm>
          </p:grpSpPr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>
                <a:off x="4910" y="1252"/>
                <a:ext cx="293" cy="29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94"/>
              <p:cNvSpPr>
                <a:spLocks noChangeArrowheads="1"/>
              </p:cNvSpPr>
              <p:nvPr/>
            </p:nvSpPr>
            <p:spPr bwMode="auto">
              <a:xfrm>
                <a:off x="4901" y="1279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000" b="1">
                    <a:solidFill>
                      <a:srgbClr val="993300"/>
                    </a:solidFill>
                    <a:latin typeface="AvantGarde" pitchFamily="34" charset="0"/>
                  </a:rPr>
                  <a:t>10</a:t>
                </a:r>
              </a:p>
            </p:txBody>
          </p:sp>
        </p:grpSp>
        <p:sp>
          <p:nvSpPr>
            <p:cNvPr id="92" name="Text Box 48"/>
            <p:cNvSpPr txBox="1">
              <a:spLocks noChangeArrowheads="1"/>
            </p:cNvSpPr>
            <p:nvPr/>
          </p:nvSpPr>
          <p:spPr bwMode="auto">
            <a:xfrm>
              <a:off x="7134225" y="2470150"/>
              <a:ext cx="178752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700" b="1" dirty="0">
                  <a:solidFill>
                    <a:schemeClr val="bg1"/>
                  </a:solidFill>
                  <a:latin typeface="AvantGarde" pitchFamily="34" charset="0"/>
                </a:rPr>
                <a:t>Resp. / </a:t>
              </a:r>
              <a:r>
                <a:rPr lang="en-GB" sz="1700" b="1" dirty="0" err="1">
                  <a:solidFill>
                    <a:schemeClr val="bg1"/>
                  </a:solidFill>
                  <a:latin typeface="AvantGarde" pitchFamily="34" charset="0"/>
                </a:rPr>
                <a:t>délais</a:t>
              </a:r>
              <a:endParaRPr lang="en-GB" sz="1700" b="1" dirty="0">
                <a:solidFill>
                  <a:schemeClr val="bg1"/>
                </a:solidFill>
                <a:latin typeface="AvantGarde" pitchFamily="34" charset="0"/>
              </a:endParaRPr>
            </a:p>
          </p:txBody>
        </p:sp>
        <p:sp>
          <p:nvSpPr>
            <p:cNvPr id="93" name="Line 43"/>
            <p:cNvSpPr>
              <a:spLocks noChangeShapeType="1"/>
            </p:cNvSpPr>
            <p:nvPr/>
          </p:nvSpPr>
          <p:spPr bwMode="auto">
            <a:xfrm>
              <a:off x="7186613" y="1871663"/>
              <a:ext cx="3175" cy="4421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27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Points forts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Outil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performant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lorsqu'il est utilisé dès la phase de conception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Connaissance des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dégradés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du système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Outil de base pour la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la maintenance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(liste de points critiques &amp; mise en évidence de priorités : contrôle, vérification)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Points faibles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Lourdeur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de mise en œuvre pour des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systèmes complexes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Beaucoup de composants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Multiples fonctions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Plusieurs modes opérationnels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L'AMDEC ne met en principe pas en évidence les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événements externes au système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pouvant engendrer des </a:t>
            </a:r>
            <a:r>
              <a:rPr lang="fr-CH" sz="1800" dirty="0" err="1">
                <a:latin typeface="Arial" panose="020B0604020202020204" pitchFamily="34" charset="0"/>
                <a:cs typeface="Arial" panose="020B0604020202020204" pitchFamily="34" charset="0"/>
              </a:rPr>
              <a:t>Evénements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Redoutés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possibilité de les ajouter au tableau dans un 2</a:t>
            </a:r>
            <a:r>
              <a:rPr lang="fr-CH" sz="18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ème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temps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Recommandations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Bien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délimiter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le cadre de l'analyse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Compléter l'AMDEC, si possible, par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arbres de défaillances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pour les événements les plus critiques</a:t>
            </a:r>
          </a:p>
        </p:txBody>
      </p:sp>
    </p:spTree>
    <p:extLst>
      <p:ext uri="{BB962C8B-B14F-4D97-AF65-F5344CB8AC3E}">
        <p14:creationId xmlns:p14="http://schemas.microsoft.com/office/powerpoint/2010/main" val="476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37547" y="1043081"/>
            <a:ext cx="898635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d'une AMDEC réalisée (WSP BG)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Classes de fréquence :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5" y="2529849"/>
            <a:ext cx="9221505" cy="34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8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37547" y="1043081"/>
            <a:ext cx="898635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d'une AMDEC réalisée (WSP BG)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Classes de gravité :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0" y="2605520"/>
            <a:ext cx="9668453" cy="41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3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37547" y="1043081"/>
            <a:ext cx="898635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d'une AMDEC réalisée (WSP BG)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Matrice de criticité :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50" y="2905095"/>
            <a:ext cx="9396230" cy="25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3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37547" y="1043081"/>
            <a:ext cx="898635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d'une AMDEC réalisée (WSP BG)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Extrait de tableau AMDEC (170 lignes en tout) :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0" y="2821777"/>
            <a:ext cx="9890261" cy="26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93465" y="1545097"/>
            <a:ext cx="8602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L'AMDEC est aujourd'hui largement utilisée dans les </a:t>
            </a:r>
            <a:r>
              <a:rPr lang="fr-CH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, dans les différentes "phases de vie" de systèmes, et peut également être généralisée à d'autres domaines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93465" y="6159992"/>
            <a:ext cx="8602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L'AMDEC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employée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les phases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d'avant-projet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afin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 tester la 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conception d'un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corriger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échéant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suffisamment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amont</a:t>
            </a:r>
            <a:endParaRPr lang="en-GB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52740" y="2881784"/>
            <a:ext cx="1970088" cy="3040063"/>
            <a:chOff x="4643438" y="2836861"/>
            <a:chExt cx="1970088" cy="3040063"/>
          </a:xfrm>
        </p:grpSpPr>
        <p:pic>
          <p:nvPicPr>
            <p:cNvPr id="9" name="Picture 20" descr="MCj0320140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4351336"/>
              <a:ext cx="1190625" cy="1525588"/>
            </a:xfrm>
            <a:prstGeom prst="rect">
              <a:avLst/>
            </a:prstGeom>
            <a:noFill/>
          </p:spPr>
        </p:pic>
        <p:pic>
          <p:nvPicPr>
            <p:cNvPr id="10" name="Picture 19" descr="MCj0320210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3" y="2836861"/>
              <a:ext cx="1827213" cy="1144588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693465" y="2805602"/>
            <a:ext cx="8516948" cy="3263879"/>
            <a:chOff x="284163" y="2403489"/>
            <a:chExt cx="8516948" cy="3263879"/>
          </a:xfrm>
        </p:grpSpPr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84163" y="2403489"/>
              <a:ext cx="3984625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L'AMDEC peut aussi bien être utilisée pour l'analyse de </a:t>
              </a:r>
              <a:r>
                <a:rPr lang="fr-CH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composants seuls 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(une valve, une pompe, un transformateur, un moteur, </a:t>
              </a:r>
              <a:r>
                <a:rPr lang="fr-CH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) que pour l'analyse complète d'un </a:t>
              </a:r>
              <a:r>
                <a:rPr lang="fr-CH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système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complexe</a:t>
              </a:r>
              <a:r>
                <a:rPr lang="fr-CH" sz="2000" dirty="0">
                  <a:latin typeface="Arial" panose="020B0604020202020204" pitchFamily="34" charset="0"/>
                  <a:cs typeface="Arial" panose="020B0604020202020204" pitchFamily="34" charset="0"/>
                </a:rPr>
                <a:t> (centrale nucléaire par exemple)</a:t>
              </a:r>
            </a:p>
            <a:p>
              <a:pPr algn="just"/>
              <a:endParaRPr lang="en-GB" sz="2000" b="1" u="none" dirty="0">
                <a:latin typeface="Verdana" pitchFamily="34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36" y="2428868"/>
              <a:ext cx="2657475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006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37547" y="1043081"/>
            <a:ext cx="898635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d'une AMDEC réalisée (WSP BG)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Synthèse – Matrice de criticité remplie :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2324"/>
          <a:stretch/>
        </p:blipFill>
        <p:spPr>
          <a:xfrm>
            <a:off x="237547" y="2320366"/>
            <a:ext cx="9419792" cy="45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9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237547" y="1043081"/>
            <a:ext cx="898635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Exemple d'une AMDEC réalisée (WSP BG)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Extrait du tableau de traitement des modes de défaillance inacceptable :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6" y="2633755"/>
            <a:ext cx="9501369" cy="27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6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2196" y="3125262"/>
            <a:ext cx="3263428" cy="713694"/>
          </a:xfrm>
        </p:spPr>
        <p:txBody>
          <a:bodyPr/>
          <a:lstStyle/>
          <a:p>
            <a:pPr algn="ctr"/>
            <a:r>
              <a:rPr lang="en-US" dirty="0" err="1"/>
              <a:t>Exercice</a:t>
            </a:r>
            <a:r>
              <a:rPr lang="en-US" dirty="0"/>
              <a:t> 3.2</a:t>
            </a:r>
            <a:br>
              <a:rPr lang="en-US" dirty="0"/>
            </a:br>
            <a:r>
              <a:rPr lang="en-US" dirty="0"/>
              <a:t>AMDEC</a:t>
            </a:r>
          </a:p>
        </p:txBody>
      </p:sp>
    </p:spTree>
    <p:extLst>
      <p:ext uri="{BB962C8B-B14F-4D97-AF65-F5344CB8AC3E}">
        <p14:creationId xmlns:p14="http://schemas.microsoft.com/office/powerpoint/2010/main" val="3690657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23979" y="2506287"/>
            <a:ext cx="900410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HAZOP</a:t>
            </a:r>
          </a:p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OPerability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  <a:p>
            <a:pPr algn="ctr"/>
            <a:b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71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9179" y="2209789"/>
            <a:ext cx="8420149" cy="4071966"/>
            <a:chOff x="428596" y="1857364"/>
            <a:chExt cx="8420149" cy="4071966"/>
          </a:xfrm>
        </p:grpSpPr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4991092" y="1886637"/>
              <a:ext cx="3857653" cy="381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La méthode HAZOP a été développé par la Société Imperial Chemical </a:t>
              </a:r>
              <a:r>
                <a:rPr lang="fr-FR" sz="2200" u="none" dirty="0" err="1">
                  <a:latin typeface="Arial" panose="020B0604020202020204" pitchFamily="34" charset="0"/>
                  <a:cs typeface="Arial" panose="020B0604020202020204" pitchFamily="34" charset="0"/>
                </a:rPr>
                <a:t>Industry</a:t>
              </a:r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FR" sz="2200" i="1" u="none" dirty="0">
                  <a:latin typeface="Arial" panose="020B0604020202020204" pitchFamily="34" charset="0"/>
                  <a:cs typeface="Arial" panose="020B0604020202020204" pitchFamily="34" charset="0"/>
                </a:rPr>
                <a:t>ICI)</a:t>
              </a:r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une des plus importante dans le domaine de la </a:t>
              </a:r>
              <a:r>
                <a:rPr lang="fr-FR" sz="2200" u="none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chimie</a:t>
              </a:r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, au début des années </a:t>
              </a:r>
              <a:r>
                <a:rPr lang="fr-FR" sz="2200" u="none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1970</a:t>
              </a:r>
            </a:p>
            <a:p>
              <a:pPr algn="just"/>
              <a:endParaRPr lang="fr-FR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200" u="none" dirty="0">
                  <a:latin typeface="Arial" panose="020B0604020202020204" pitchFamily="34" charset="0"/>
                  <a:cs typeface="Arial" panose="020B0604020202020204" pitchFamily="34" charset="0"/>
                </a:rPr>
                <a:t>Elle a depuis été utilisée dans de nombreux domaines de l'industrie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28596" y="1857364"/>
              <a:ext cx="4052057" cy="4071966"/>
              <a:chOff x="285720" y="1857364"/>
              <a:chExt cx="4052057" cy="4071966"/>
            </a:xfrm>
          </p:grpSpPr>
          <p:pic>
            <p:nvPicPr>
              <p:cNvPr id="8" name="Picture 3" descr="C:\Documents and Settings\haldi\Local Settings\Temporary Internet Files\Content.IE5\8Y3RXVFU\MPj04394600000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5720" y="1857364"/>
                <a:ext cx="4000528" cy="3006111"/>
              </a:xfrm>
              <a:prstGeom prst="rect">
                <a:avLst/>
              </a:prstGeom>
              <a:noFill/>
            </p:spPr>
          </p:pic>
          <p:pic>
            <p:nvPicPr>
              <p:cNvPr id="9" name="Picture 7" descr="http://upload.wikimedia.org/wikipedia/en/thumb/f/f7/ICI.svg/180px-ICI.svg.png">
                <a:hlinkClick r:id="rId3" tooltip="ICI.svg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3240" y="4714884"/>
                <a:ext cx="1194537" cy="1214446"/>
              </a:xfrm>
              <a:prstGeom prst="rect">
                <a:avLst/>
              </a:prstGeom>
              <a:noFill/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596" y="4857760"/>
                <a:ext cx="254692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4746" y="1475909"/>
            <a:ext cx="870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HAZOP 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OPerability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12741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33420" y="1243116"/>
            <a:ext cx="8667750" cy="5581543"/>
            <a:chOff x="228509" y="824016"/>
            <a:chExt cx="8667750" cy="5581543"/>
          </a:xfrm>
        </p:grpSpPr>
        <p:pic>
          <p:nvPicPr>
            <p:cNvPr id="4" name="Picture 4" descr="http://www.airliquide.com/image/photoelement/pj/p34_airliquideus795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21" y="4544060"/>
              <a:ext cx="8505824" cy="1861499"/>
            </a:xfrm>
            <a:prstGeom prst="rect">
              <a:avLst/>
            </a:prstGeom>
            <a:noFill/>
          </p:spPr>
        </p:pic>
        <p:sp>
          <p:nvSpPr>
            <p:cNvPr id="5" name="Rectangle 62"/>
            <p:cNvSpPr>
              <a:spLocks noChangeArrowheads="1"/>
            </p:cNvSpPr>
            <p:nvPr/>
          </p:nvSpPr>
          <p:spPr bwMode="auto">
            <a:xfrm>
              <a:off x="228509" y="824016"/>
              <a:ext cx="8667750" cy="200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fr-FR" sz="2200" dirty="0">
                  <a:latin typeface="Arial" panose="020B0604020202020204" pitchFamily="34" charset="0"/>
                  <a:cs typeface="Arial" panose="020B0604020202020204" pitchFamily="34" charset="0"/>
                </a:rPr>
                <a:t>La méthode HAZOP est un </a:t>
              </a:r>
              <a:r>
                <a:rPr lang="fr-FR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outil d'identification </a:t>
              </a:r>
              <a:r>
                <a:rPr lang="fr-FR" sz="2200" dirty="0">
                  <a:latin typeface="Arial" panose="020B0604020202020204" pitchFamily="34" charset="0"/>
                  <a:cs typeface="Arial" panose="020B0604020202020204" pitchFamily="34" charset="0"/>
                </a:rPr>
                <a:t>des dangers très "méthodique" et structuré</a:t>
              </a:r>
            </a:p>
            <a:p>
              <a:pPr algn="just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200" dirty="0">
                  <a:latin typeface="Arial" panose="020B0604020202020204" pitchFamily="34" charset="0"/>
                  <a:cs typeface="Arial" panose="020B0604020202020204" pitchFamily="34" charset="0"/>
                </a:rPr>
                <a:t>Elle consiste à examiner un système afin de déterminer ce qui pourrait survenir si un de ses paramètres se situait </a:t>
              </a:r>
              <a:r>
                <a:rPr lang="fr-FR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dehors de ses caractéristiques "normales" de fonctionnement</a:t>
              </a:r>
            </a:p>
          </p:txBody>
        </p:sp>
      </p:grp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633420" y="3268577"/>
            <a:ext cx="8667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effets de ces "comportements </a:t>
            </a:r>
            <a:r>
              <a:rPr lang="fr-FR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déviants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" sont alors évalués</a:t>
            </a: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633420" y="3784685"/>
            <a:ext cx="86677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Chaque composant présente plusieurs </a:t>
            </a:r>
            <a:r>
              <a:rPr lang="fr-FR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paramètres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associés à son fonctionnement comme la pression, le débit, la consommation électrique, etc.</a:t>
            </a:r>
          </a:p>
        </p:txBody>
      </p:sp>
    </p:spTree>
    <p:extLst>
      <p:ext uri="{BB962C8B-B14F-4D97-AF65-F5344CB8AC3E}">
        <p14:creationId xmlns:p14="http://schemas.microsoft.com/office/powerpoint/2010/main" val="16494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2"/>
          <p:cNvSpPr>
            <a:spLocks noChangeArrowheads="1"/>
          </p:cNvSpPr>
          <p:nvPr/>
        </p:nvSpPr>
        <p:spPr bwMode="auto">
          <a:xfrm>
            <a:off x="661900" y="1490707"/>
            <a:ext cx="427205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HAZOP examine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paramètre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"mots-clefs"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lister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comportements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anormaux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2"/>
          <p:cNvSpPr>
            <a:spLocks noChangeArrowheads="1"/>
          </p:cNvSpPr>
          <p:nvPr/>
        </p:nvSpPr>
        <p:spPr bwMode="auto">
          <a:xfrm>
            <a:off x="661900" y="3445934"/>
            <a:ext cx="4272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catégories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déviations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peuvent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domaine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industriel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étudié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et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même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d'une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installation à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2"/>
          <p:cNvSpPr>
            <a:spLocks noChangeArrowheads="1"/>
          </p:cNvSpPr>
          <p:nvPr/>
        </p:nvSpPr>
        <p:spPr bwMode="auto">
          <a:xfrm>
            <a:off x="661900" y="5231884"/>
            <a:ext cx="427205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L'HAZOP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oeuvre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aussi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stade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préliminaire</a:t>
            </a: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 conception que pour des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systèmes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existants</a:t>
            </a: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67300" y="1562876"/>
            <a:ext cx="3962406" cy="5248291"/>
            <a:chOff x="4857752" y="1142984"/>
            <a:chExt cx="3962406" cy="5248291"/>
          </a:xfrm>
        </p:grpSpPr>
        <p:sp>
          <p:nvSpPr>
            <p:cNvPr id="7" name="Rectangle 6"/>
            <p:cNvSpPr/>
            <p:nvPr/>
          </p:nvSpPr>
          <p:spPr>
            <a:xfrm>
              <a:off x="4857752" y="1142984"/>
              <a:ext cx="3950492" cy="5248291"/>
            </a:xfrm>
            <a:prstGeom prst="rect">
              <a:avLst/>
            </a:prstGeom>
            <a:solidFill>
              <a:srgbClr val="A3A3A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7752" y="1142984"/>
              <a:ext cx="3962406" cy="3296822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153011" y="5205416"/>
              <a:ext cx="101822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>
                  <a:solidFill>
                    <a:srgbClr val="034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“more”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81903" y="5205416"/>
              <a:ext cx="87556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>
                  <a:solidFill>
                    <a:srgbClr val="034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“less”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38895" y="4705350"/>
              <a:ext cx="90762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>
                  <a:solidFill>
                    <a:srgbClr val="034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“high”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5953" y="5776920"/>
              <a:ext cx="7970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>
                  <a:solidFill>
                    <a:srgbClr val="034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“low”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67576" y="5776920"/>
              <a:ext cx="6880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i="1" dirty="0">
                  <a:solidFill>
                    <a:srgbClr val="0343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“no”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6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>
            <a:spLocks noChangeArrowheads="1"/>
          </p:cNvSpPr>
          <p:nvPr/>
        </p:nvSpPr>
        <p:spPr bwMode="auto">
          <a:xfrm>
            <a:off x="694978" y="1515551"/>
            <a:ext cx="866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CH" sz="2400" b="1" dirty="0">
                <a:latin typeface="Arial" panose="020B0604020202020204" pitchFamily="34" charset="0"/>
                <a:cs typeface="Arial" panose="020B0604020202020204" pitchFamily="34" charset="0"/>
              </a:rPr>
              <a:t>Liste de mots-clefs (exemple)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814388" y="2264702"/>
            <a:ext cx="8353425" cy="4529137"/>
            <a:chOff x="357158" y="1928802"/>
            <a:chExt cx="8353425" cy="4357718"/>
          </a:xfrm>
        </p:grpSpPr>
        <p:sp>
          <p:nvSpPr>
            <p:cNvPr id="4" name="Rectangle 72"/>
            <p:cNvSpPr>
              <a:spLocks noChangeArrowheads="1"/>
            </p:cNvSpPr>
            <p:nvPr/>
          </p:nvSpPr>
          <p:spPr bwMode="auto">
            <a:xfrm>
              <a:off x="357158" y="1928802"/>
              <a:ext cx="8353425" cy="510157"/>
            </a:xfrm>
            <a:prstGeom prst="rect">
              <a:avLst/>
            </a:prstGeom>
            <a:solidFill>
              <a:srgbClr val="8E6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lumMod val="50000"/>
                  <a:lumOff val="50000"/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72"/>
            <p:cNvSpPr>
              <a:spLocks noChangeArrowheads="1"/>
            </p:cNvSpPr>
            <p:nvPr/>
          </p:nvSpPr>
          <p:spPr bwMode="auto">
            <a:xfrm>
              <a:off x="357158" y="2438959"/>
              <a:ext cx="8353425" cy="3847561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lumMod val="50000"/>
                  <a:lumOff val="50000"/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73"/>
            <p:cNvSpPr>
              <a:spLocks noChangeShapeType="1"/>
            </p:cNvSpPr>
            <p:nvPr/>
          </p:nvSpPr>
          <p:spPr bwMode="auto">
            <a:xfrm>
              <a:off x="2889630" y="1949905"/>
              <a:ext cx="0" cy="43366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74"/>
            <p:cNvSpPr>
              <a:spLocks noChangeArrowheads="1"/>
            </p:cNvSpPr>
            <p:nvPr/>
          </p:nvSpPr>
          <p:spPr bwMode="auto">
            <a:xfrm>
              <a:off x="504796" y="1973097"/>
              <a:ext cx="2193925" cy="41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Mots-clefs</a:t>
              </a:r>
            </a:p>
          </p:txBody>
        </p:sp>
        <p:sp>
          <p:nvSpPr>
            <p:cNvPr id="8" name="Rectangle 75"/>
            <p:cNvSpPr>
              <a:spLocks noChangeArrowheads="1"/>
            </p:cNvSpPr>
            <p:nvPr/>
          </p:nvSpPr>
          <p:spPr bwMode="auto">
            <a:xfrm>
              <a:off x="2920971" y="1973097"/>
              <a:ext cx="2041525" cy="414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Signification</a:t>
              </a:r>
            </a:p>
          </p:txBody>
        </p:sp>
        <p:sp>
          <p:nvSpPr>
            <p:cNvPr id="9" name="Line 76"/>
            <p:cNvSpPr>
              <a:spLocks noChangeShapeType="1"/>
            </p:cNvSpPr>
            <p:nvPr/>
          </p:nvSpPr>
          <p:spPr bwMode="auto">
            <a:xfrm>
              <a:off x="357158" y="2435268"/>
              <a:ext cx="8353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930275" y="3001307"/>
            <a:ext cx="6781814" cy="442028"/>
            <a:chOff x="373" y="1847"/>
            <a:chExt cx="4272" cy="267"/>
          </a:xfrm>
        </p:grpSpPr>
        <p:sp>
          <p:nvSpPr>
            <p:cNvPr id="11" name="Rectangle 77"/>
            <p:cNvSpPr>
              <a:spLocks noChangeArrowheads="1"/>
            </p:cNvSpPr>
            <p:nvPr/>
          </p:nvSpPr>
          <p:spPr bwMode="auto">
            <a:xfrm>
              <a:off x="373" y="1847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</a:t>
              </a:r>
            </a:p>
          </p:txBody>
        </p:sp>
        <p:sp>
          <p:nvSpPr>
            <p:cNvPr id="12" name="Rectangle 89"/>
            <p:cNvSpPr>
              <a:spLocks noChangeArrowheads="1"/>
            </p:cNvSpPr>
            <p:nvPr/>
          </p:nvSpPr>
          <p:spPr bwMode="auto">
            <a:xfrm>
              <a:off x="1896" y="1854"/>
              <a:ext cx="274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Négation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paramètre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attendu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16"/>
          <p:cNvGrpSpPr>
            <a:grpSpLocks/>
          </p:cNvGrpSpPr>
          <p:nvPr/>
        </p:nvGrpSpPr>
        <p:grpSpPr bwMode="auto">
          <a:xfrm>
            <a:off x="930275" y="3331507"/>
            <a:ext cx="6359536" cy="442028"/>
            <a:chOff x="373" y="1998"/>
            <a:chExt cx="4006" cy="267"/>
          </a:xfrm>
        </p:grpSpPr>
        <p:sp>
          <p:nvSpPr>
            <p:cNvPr id="14" name="Rectangle 78"/>
            <p:cNvSpPr>
              <a:spLocks noChangeArrowheads="1"/>
            </p:cNvSpPr>
            <p:nvPr/>
          </p:nvSpPr>
          <p:spPr bwMode="auto">
            <a:xfrm>
              <a:off x="373" y="1998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</a:t>
              </a:r>
            </a:p>
          </p:txBody>
        </p:sp>
        <p:sp>
          <p:nvSpPr>
            <p:cNvPr id="15" name="Rectangle 90"/>
            <p:cNvSpPr>
              <a:spLocks noChangeArrowheads="1"/>
            </p:cNvSpPr>
            <p:nvPr/>
          </p:nvSpPr>
          <p:spPr bwMode="auto">
            <a:xfrm>
              <a:off x="1896" y="2005"/>
              <a:ext cx="248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t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Augmentation (quantitative)</a:t>
              </a:r>
            </a:p>
          </p:txBody>
        </p:sp>
      </p:grpSp>
      <p:grpSp>
        <p:nvGrpSpPr>
          <p:cNvPr id="16" name="Group 117"/>
          <p:cNvGrpSpPr>
            <a:grpSpLocks/>
          </p:cNvGrpSpPr>
          <p:nvPr/>
        </p:nvGrpSpPr>
        <p:grpSpPr bwMode="auto">
          <a:xfrm>
            <a:off x="930275" y="3660117"/>
            <a:ext cx="5935671" cy="442029"/>
            <a:chOff x="373" y="2191"/>
            <a:chExt cx="3739" cy="267"/>
          </a:xfrm>
        </p:grpSpPr>
        <p:sp>
          <p:nvSpPr>
            <p:cNvPr id="17" name="Rectangle 79"/>
            <p:cNvSpPr>
              <a:spLocks noChangeArrowheads="1"/>
            </p:cNvSpPr>
            <p:nvPr/>
          </p:nvSpPr>
          <p:spPr bwMode="auto">
            <a:xfrm>
              <a:off x="373" y="2191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MOINS</a:t>
              </a: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896" y="2198"/>
              <a:ext cx="221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Diminution (quantitative)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18"/>
          <p:cNvGrpSpPr>
            <a:grpSpLocks/>
          </p:cNvGrpSpPr>
          <p:nvPr/>
        </p:nvGrpSpPr>
        <p:grpSpPr bwMode="auto">
          <a:xfrm>
            <a:off x="930275" y="3990316"/>
            <a:ext cx="6854835" cy="442029"/>
            <a:chOff x="373" y="2384"/>
            <a:chExt cx="4318" cy="267"/>
          </a:xfrm>
        </p:grpSpPr>
        <p:sp>
          <p:nvSpPr>
            <p:cNvPr id="20" name="Rectangle 81"/>
            <p:cNvSpPr>
              <a:spLocks noChangeArrowheads="1"/>
            </p:cNvSpPr>
            <p:nvPr/>
          </p:nvSpPr>
          <p:spPr bwMode="auto">
            <a:xfrm>
              <a:off x="373" y="2384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PLUS DE</a:t>
              </a:r>
            </a:p>
          </p:txBody>
        </p:sp>
        <p:sp>
          <p:nvSpPr>
            <p:cNvPr id="21" name="Rectangle 93"/>
            <p:cNvSpPr>
              <a:spLocks noChangeArrowheads="1"/>
            </p:cNvSpPr>
            <p:nvPr/>
          </p:nvSpPr>
          <p:spPr bwMode="auto">
            <a:xfrm>
              <a:off x="1896" y="2391"/>
              <a:ext cx="279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t"/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Modification "qualitative" (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+)</a:t>
              </a:r>
            </a:p>
          </p:txBody>
        </p:sp>
      </p:grpSp>
      <p:grpSp>
        <p:nvGrpSpPr>
          <p:cNvPr id="22" name="Group 119"/>
          <p:cNvGrpSpPr>
            <a:grpSpLocks/>
          </p:cNvGrpSpPr>
          <p:nvPr/>
        </p:nvGrpSpPr>
        <p:grpSpPr bwMode="auto">
          <a:xfrm>
            <a:off x="930275" y="4320517"/>
            <a:ext cx="6784984" cy="442029"/>
            <a:chOff x="373" y="2577"/>
            <a:chExt cx="4274" cy="267"/>
          </a:xfrm>
        </p:grpSpPr>
        <p:sp>
          <p:nvSpPr>
            <p:cNvPr id="23" name="Rectangle 82"/>
            <p:cNvSpPr>
              <a:spLocks noChangeArrowheads="1"/>
            </p:cNvSpPr>
            <p:nvPr/>
          </p:nvSpPr>
          <p:spPr bwMode="auto">
            <a:xfrm>
              <a:off x="373" y="2577"/>
              <a:ext cx="150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PARTIEL</a:t>
              </a:r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1896" y="2584"/>
              <a:ext cx="275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Modification "qualitative" (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-)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20"/>
          <p:cNvGrpSpPr>
            <a:grpSpLocks/>
          </p:cNvGrpSpPr>
          <p:nvPr/>
        </p:nvGrpSpPr>
        <p:grpSpPr bwMode="auto">
          <a:xfrm>
            <a:off x="930275" y="4649134"/>
            <a:ext cx="6624649" cy="442028"/>
            <a:chOff x="373" y="2770"/>
            <a:chExt cx="4173" cy="267"/>
          </a:xfrm>
        </p:grpSpPr>
        <p:sp>
          <p:nvSpPr>
            <p:cNvPr id="26" name="Rectangle 83"/>
            <p:cNvSpPr>
              <a:spLocks noChangeArrowheads="1"/>
            </p:cNvSpPr>
            <p:nvPr/>
          </p:nvSpPr>
          <p:spPr bwMode="auto">
            <a:xfrm>
              <a:off x="373" y="2770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INVERSE</a:t>
              </a: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96" y="2777"/>
              <a:ext cx="265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t"/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Opposé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paramètre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attendu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21"/>
          <p:cNvGrpSpPr>
            <a:grpSpLocks/>
          </p:cNvGrpSpPr>
          <p:nvPr/>
        </p:nvGrpSpPr>
        <p:grpSpPr bwMode="auto">
          <a:xfrm>
            <a:off x="930275" y="4979334"/>
            <a:ext cx="5773745" cy="442028"/>
            <a:chOff x="373" y="2963"/>
            <a:chExt cx="3637" cy="267"/>
          </a:xfrm>
        </p:grpSpPr>
        <p:sp>
          <p:nvSpPr>
            <p:cNvPr id="29" name="Rectangle 84"/>
            <p:cNvSpPr>
              <a:spLocks noChangeArrowheads="1"/>
            </p:cNvSpPr>
            <p:nvPr/>
          </p:nvSpPr>
          <p:spPr bwMode="auto">
            <a:xfrm>
              <a:off x="373" y="2963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AUTRE QUE</a:t>
              </a:r>
            </a:p>
          </p:txBody>
        </p:sp>
        <p:sp>
          <p:nvSpPr>
            <p:cNvPr id="30" name="Rectangle 96"/>
            <p:cNvSpPr>
              <a:spLocks noChangeArrowheads="1"/>
            </p:cNvSpPr>
            <p:nvPr/>
          </p:nvSpPr>
          <p:spPr bwMode="auto">
            <a:xfrm>
              <a:off x="1896" y="2970"/>
              <a:ext cx="21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t"/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Remplacement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complet</a:t>
              </a:r>
              <a:endParaRPr lang="en-US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122"/>
          <p:cNvGrpSpPr>
            <a:grpSpLocks/>
          </p:cNvGrpSpPr>
          <p:nvPr/>
        </p:nvGrpSpPr>
        <p:grpSpPr bwMode="auto">
          <a:xfrm>
            <a:off x="930275" y="5309534"/>
            <a:ext cx="5443545" cy="442028"/>
            <a:chOff x="373" y="3156"/>
            <a:chExt cx="3429" cy="267"/>
          </a:xfrm>
        </p:grpSpPr>
        <p:sp>
          <p:nvSpPr>
            <p:cNvPr id="32" name="Rectangle 85"/>
            <p:cNvSpPr>
              <a:spLocks noChangeArrowheads="1"/>
            </p:cNvSpPr>
            <p:nvPr/>
          </p:nvSpPr>
          <p:spPr bwMode="auto">
            <a:xfrm>
              <a:off x="373" y="3156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</a:t>
              </a:r>
            </a:p>
          </p:txBody>
        </p:sp>
        <p:sp>
          <p:nvSpPr>
            <p:cNvPr id="33" name="Rectangle 97"/>
            <p:cNvSpPr>
              <a:spLocks noChangeArrowheads="1"/>
            </p:cNvSpPr>
            <p:nvPr/>
          </p:nvSpPr>
          <p:spPr bwMode="auto">
            <a:xfrm>
              <a:off x="1896" y="3163"/>
              <a:ext cx="190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Par rapport au temps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23"/>
          <p:cNvGrpSpPr>
            <a:grpSpLocks/>
          </p:cNvGrpSpPr>
          <p:nvPr/>
        </p:nvGrpSpPr>
        <p:grpSpPr bwMode="auto">
          <a:xfrm>
            <a:off x="930275" y="5639734"/>
            <a:ext cx="5443538" cy="442028"/>
            <a:chOff x="373" y="3349"/>
            <a:chExt cx="3429" cy="267"/>
          </a:xfrm>
        </p:grpSpPr>
        <p:sp>
          <p:nvSpPr>
            <p:cNvPr id="35" name="Rectangle 86"/>
            <p:cNvSpPr>
              <a:spLocks noChangeArrowheads="1"/>
            </p:cNvSpPr>
            <p:nvPr/>
          </p:nvSpPr>
          <p:spPr bwMode="auto">
            <a:xfrm>
              <a:off x="373" y="3349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TARD</a:t>
              </a:r>
            </a:p>
          </p:txBody>
        </p:sp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>
              <a:off x="1896" y="3356"/>
              <a:ext cx="190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Par rapport au temps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124"/>
          <p:cNvGrpSpPr>
            <a:grpSpLocks/>
          </p:cNvGrpSpPr>
          <p:nvPr/>
        </p:nvGrpSpPr>
        <p:grpSpPr bwMode="auto">
          <a:xfrm>
            <a:off x="930275" y="5968344"/>
            <a:ext cx="6229361" cy="442029"/>
            <a:chOff x="373" y="3542"/>
            <a:chExt cx="3924" cy="267"/>
          </a:xfrm>
        </p:grpSpPr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373" y="3542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AVANT</a:t>
              </a:r>
            </a:p>
          </p:txBody>
        </p:sp>
        <p:sp>
          <p:nvSpPr>
            <p:cNvPr id="39" name="Rectangle 99"/>
            <p:cNvSpPr>
              <a:spLocks noChangeArrowheads="1"/>
            </p:cNvSpPr>
            <p:nvPr/>
          </p:nvSpPr>
          <p:spPr bwMode="auto">
            <a:xfrm>
              <a:off x="1896" y="3549"/>
              <a:ext cx="240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Par rapport aux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séquences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125"/>
          <p:cNvGrpSpPr>
            <a:grpSpLocks/>
          </p:cNvGrpSpPr>
          <p:nvPr/>
        </p:nvGrpSpPr>
        <p:grpSpPr bwMode="auto">
          <a:xfrm>
            <a:off x="930275" y="6298543"/>
            <a:ext cx="6229354" cy="442029"/>
            <a:chOff x="373" y="3924"/>
            <a:chExt cx="3924" cy="267"/>
          </a:xfrm>
        </p:grpSpPr>
        <p:sp>
          <p:nvSpPr>
            <p:cNvPr id="41" name="Rectangle 88"/>
            <p:cNvSpPr>
              <a:spLocks noChangeArrowheads="1"/>
            </p:cNvSpPr>
            <p:nvPr/>
          </p:nvSpPr>
          <p:spPr bwMode="auto">
            <a:xfrm>
              <a:off x="373" y="3924"/>
              <a:ext cx="128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APRES</a:t>
              </a:r>
            </a:p>
          </p:txBody>
        </p:sp>
        <p:sp>
          <p:nvSpPr>
            <p:cNvPr id="42" name="Rectangle 101"/>
            <p:cNvSpPr>
              <a:spLocks noChangeArrowheads="1"/>
            </p:cNvSpPr>
            <p:nvPr/>
          </p:nvSpPr>
          <p:spPr bwMode="auto">
            <a:xfrm>
              <a:off x="1896" y="3931"/>
              <a:ext cx="2401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Par rapport aux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séquences</a:t>
              </a:r>
              <a:endParaRPr lang="fr-FR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39466" y="1532732"/>
            <a:ext cx="2800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Paramètres (1)</a:t>
            </a:r>
          </a:p>
        </p:txBody>
      </p: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779179" y="2142332"/>
            <a:ext cx="8405812" cy="4603750"/>
            <a:chOff x="249" y="1071"/>
            <a:chExt cx="5295" cy="2900"/>
          </a:xfrm>
        </p:grpSpPr>
        <p:sp>
          <p:nvSpPr>
            <p:cNvPr id="5" name="Rectangle 74"/>
            <p:cNvSpPr>
              <a:spLocks noChangeArrowheads="1"/>
            </p:cNvSpPr>
            <p:nvPr/>
          </p:nvSpPr>
          <p:spPr bwMode="auto">
            <a:xfrm>
              <a:off x="249" y="1086"/>
              <a:ext cx="5295" cy="2884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96969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fr-F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40"/>
            <p:cNvSpPr>
              <a:spLocks noChangeArrowheads="1"/>
            </p:cNvSpPr>
            <p:nvPr/>
          </p:nvSpPr>
          <p:spPr bwMode="auto">
            <a:xfrm>
              <a:off x="249" y="1086"/>
              <a:ext cx="5295" cy="465"/>
            </a:xfrm>
            <a:prstGeom prst="rect">
              <a:avLst/>
            </a:prstGeom>
            <a:solidFill>
              <a:srgbClr val="8E69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42"/>
            <p:cNvSpPr>
              <a:spLocks noChangeArrowheads="1"/>
            </p:cNvSpPr>
            <p:nvPr/>
          </p:nvSpPr>
          <p:spPr bwMode="auto">
            <a:xfrm>
              <a:off x="249" y="1086"/>
              <a:ext cx="1381" cy="2885"/>
            </a:xfrm>
            <a:prstGeom prst="rect">
              <a:avLst/>
            </a:prstGeom>
            <a:solidFill>
              <a:srgbClr val="8E69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75"/>
            <p:cNvSpPr>
              <a:spLocks noChangeShapeType="1"/>
            </p:cNvSpPr>
            <p:nvPr/>
          </p:nvSpPr>
          <p:spPr bwMode="auto">
            <a:xfrm>
              <a:off x="1626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252" y="1262"/>
              <a:ext cx="1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Paramètres↓ </a:t>
              </a: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1627" y="1071"/>
              <a:ext cx="5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</a:t>
              </a:r>
            </a:p>
          </p:txBody>
        </p:sp>
        <p:sp>
          <p:nvSpPr>
            <p:cNvPr id="11" name="Line 78"/>
            <p:cNvSpPr>
              <a:spLocks noChangeShapeType="1"/>
            </p:cNvSpPr>
            <p:nvPr/>
          </p:nvSpPr>
          <p:spPr bwMode="auto">
            <a:xfrm>
              <a:off x="249" y="1554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79"/>
            <p:cNvSpPr>
              <a:spLocks noChangeArrowheads="1"/>
            </p:cNvSpPr>
            <p:nvPr/>
          </p:nvSpPr>
          <p:spPr bwMode="auto">
            <a:xfrm>
              <a:off x="419" y="1071"/>
              <a:ext cx="12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Mots-clefs →</a:t>
              </a:r>
            </a:p>
          </p:txBody>
        </p:sp>
        <p:sp>
          <p:nvSpPr>
            <p:cNvPr id="14" name="Line 81"/>
            <p:cNvSpPr>
              <a:spLocks noChangeShapeType="1"/>
            </p:cNvSpPr>
            <p:nvPr/>
          </p:nvSpPr>
          <p:spPr bwMode="auto">
            <a:xfrm>
              <a:off x="2184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82"/>
            <p:cNvSpPr>
              <a:spLocks noChangeShapeType="1"/>
            </p:cNvSpPr>
            <p:nvPr/>
          </p:nvSpPr>
          <p:spPr bwMode="auto">
            <a:xfrm>
              <a:off x="2743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83"/>
            <p:cNvSpPr>
              <a:spLocks noChangeShapeType="1"/>
            </p:cNvSpPr>
            <p:nvPr/>
          </p:nvSpPr>
          <p:spPr bwMode="auto">
            <a:xfrm>
              <a:off x="3301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84"/>
            <p:cNvSpPr>
              <a:spLocks noChangeShapeType="1"/>
            </p:cNvSpPr>
            <p:nvPr/>
          </p:nvSpPr>
          <p:spPr bwMode="auto">
            <a:xfrm>
              <a:off x="3860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85"/>
            <p:cNvSpPr>
              <a:spLocks noChangeShapeType="1"/>
            </p:cNvSpPr>
            <p:nvPr/>
          </p:nvSpPr>
          <p:spPr bwMode="auto">
            <a:xfrm>
              <a:off x="4418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86"/>
            <p:cNvSpPr>
              <a:spLocks noChangeShapeType="1"/>
            </p:cNvSpPr>
            <p:nvPr/>
          </p:nvSpPr>
          <p:spPr bwMode="auto">
            <a:xfrm>
              <a:off x="4976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87"/>
            <p:cNvSpPr>
              <a:spLocks noChangeArrowheads="1"/>
            </p:cNvSpPr>
            <p:nvPr/>
          </p:nvSpPr>
          <p:spPr bwMode="auto">
            <a:xfrm>
              <a:off x="2186" y="1071"/>
              <a:ext cx="5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Moins</a:t>
              </a:r>
            </a:p>
          </p:txBody>
        </p:sp>
        <p:sp>
          <p:nvSpPr>
            <p:cNvPr id="21" name="Rectangle 88"/>
            <p:cNvSpPr>
              <a:spLocks noChangeArrowheads="1"/>
            </p:cNvSpPr>
            <p:nvPr/>
          </p:nvSpPr>
          <p:spPr bwMode="auto">
            <a:xfrm>
              <a:off x="2740" y="1071"/>
              <a:ext cx="5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Zéro</a:t>
              </a:r>
            </a:p>
          </p:txBody>
        </p:sp>
        <p:sp>
          <p:nvSpPr>
            <p:cNvPr id="22" name="Rectangle 89"/>
            <p:cNvSpPr>
              <a:spLocks noChangeArrowheads="1"/>
            </p:cNvSpPr>
            <p:nvPr/>
          </p:nvSpPr>
          <p:spPr bwMode="auto">
            <a:xfrm>
              <a:off x="3245" y="1071"/>
              <a:ext cx="6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Inverse</a:t>
              </a:r>
            </a:p>
          </p:txBody>
        </p:sp>
        <p:sp>
          <p:nvSpPr>
            <p:cNvPr id="23" name="Rectangle 90"/>
            <p:cNvSpPr>
              <a:spLocks noChangeArrowheads="1"/>
            </p:cNvSpPr>
            <p:nvPr/>
          </p:nvSpPr>
          <p:spPr bwMode="auto">
            <a:xfrm>
              <a:off x="3792" y="1113"/>
              <a:ext cx="690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plus de</a:t>
              </a: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4426" y="1071"/>
              <a:ext cx="54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Partiel</a:t>
              </a:r>
            </a:p>
          </p:txBody>
        </p:sp>
        <p:sp>
          <p:nvSpPr>
            <p:cNvPr id="25" name="Rectangle 92"/>
            <p:cNvSpPr>
              <a:spLocks noChangeArrowheads="1"/>
            </p:cNvSpPr>
            <p:nvPr/>
          </p:nvSpPr>
          <p:spPr bwMode="auto">
            <a:xfrm>
              <a:off x="4994" y="1113"/>
              <a:ext cx="51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Autre</a:t>
              </a:r>
            </a:p>
          </p:txBody>
        </p:sp>
        <p:sp>
          <p:nvSpPr>
            <p:cNvPr id="26" name="Line 94"/>
            <p:cNvSpPr>
              <a:spLocks noChangeShapeType="1"/>
            </p:cNvSpPr>
            <p:nvPr/>
          </p:nvSpPr>
          <p:spPr bwMode="auto">
            <a:xfrm>
              <a:off x="249" y="1901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249" y="2248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96"/>
            <p:cNvSpPr>
              <a:spLocks noChangeShapeType="1"/>
            </p:cNvSpPr>
            <p:nvPr/>
          </p:nvSpPr>
          <p:spPr bwMode="auto">
            <a:xfrm>
              <a:off x="249" y="2595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97"/>
            <p:cNvSpPr>
              <a:spLocks noChangeShapeType="1"/>
            </p:cNvSpPr>
            <p:nvPr/>
          </p:nvSpPr>
          <p:spPr bwMode="auto">
            <a:xfrm>
              <a:off x="249" y="2941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98"/>
            <p:cNvSpPr>
              <a:spLocks noChangeShapeType="1"/>
            </p:cNvSpPr>
            <p:nvPr/>
          </p:nvSpPr>
          <p:spPr bwMode="auto">
            <a:xfrm>
              <a:off x="249" y="3288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99"/>
            <p:cNvSpPr>
              <a:spLocks noChangeShapeType="1"/>
            </p:cNvSpPr>
            <p:nvPr/>
          </p:nvSpPr>
          <p:spPr bwMode="auto">
            <a:xfrm>
              <a:off x="249" y="3635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150"/>
          <p:cNvGrpSpPr>
            <a:grpSpLocks/>
          </p:cNvGrpSpPr>
          <p:nvPr/>
        </p:nvGrpSpPr>
        <p:grpSpPr bwMode="auto">
          <a:xfrm>
            <a:off x="787116" y="2907507"/>
            <a:ext cx="8418513" cy="542925"/>
            <a:chOff x="254" y="1553"/>
            <a:chExt cx="5303" cy="342"/>
          </a:xfrm>
        </p:grpSpPr>
        <p:sp>
          <p:nvSpPr>
            <p:cNvPr id="33" name="Rectangle 101"/>
            <p:cNvSpPr>
              <a:spLocks noChangeArrowheads="1"/>
            </p:cNvSpPr>
            <p:nvPr/>
          </p:nvSpPr>
          <p:spPr bwMode="auto">
            <a:xfrm>
              <a:off x="254" y="1585"/>
              <a:ext cx="5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Débit</a:t>
              </a:r>
            </a:p>
          </p:txBody>
        </p:sp>
        <p:sp>
          <p:nvSpPr>
            <p:cNvPr id="34" name="Rectangle 108"/>
            <p:cNvSpPr>
              <a:spLocks noChangeArrowheads="1"/>
            </p:cNvSpPr>
            <p:nvPr/>
          </p:nvSpPr>
          <p:spPr bwMode="auto">
            <a:xfrm>
              <a:off x="1610" y="1604"/>
              <a:ext cx="6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Haut débit</a:t>
              </a:r>
            </a:p>
          </p:txBody>
        </p:sp>
        <p:sp>
          <p:nvSpPr>
            <p:cNvPr id="35" name="Rectangle 109"/>
            <p:cNvSpPr>
              <a:spLocks noChangeArrowheads="1"/>
            </p:cNvSpPr>
            <p:nvPr/>
          </p:nvSpPr>
          <p:spPr bwMode="auto">
            <a:xfrm>
              <a:off x="2164" y="1604"/>
              <a:ext cx="6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Bas débit</a:t>
              </a:r>
            </a:p>
          </p:txBody>
        </p:sp>
        <p:sp>
          <p:nvSpPr>
            <p:cNvPr id="36" name="Rectangle 110"/>
            <p:cNvSpPr>
              <a:spLocks noChangeArrowheads="1"/>
            </p:cNvSpPr>
            <p:nvPr/>
          </p:nvSpPr>
          <p:spPr bwMode="auto">
            <a:xfrm>
              <a:off x="2717" y="1604"/>
              <a:ext cx="6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Pas de débit</a:t>
              </a:r>
            </a:p>
          </p:txBody>
        </p:sp>
        <p:sp>
          <p:nvSpPr>
            <p:cNvPr id="37" name="Rectangle 111"/>
            <p:cNvSpPr>
              <a:spLocks noChangeArrowheads="1"/>
            </p:cNvSpPr>
            <p:nvPr/>
          </p:nvSpPr>
          <p:spPr bwMode="auto">
            <a:xfrm>
              <a:off x="3277" y="1623"/>
              <a:ext cx="5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Débit inverse</a:t>
              </a:r>
            </a:p>
          </p:txBody>
        </p:sp>
        <p:sp>
          <p:nvSpPr>
            <p:cNvPr id="38" name="Rectangle 112"/>
            <p:cNvSpPr>
              <a:spLocks noChangeArrowheads="1"/>
            </p:cNvSpPr>
            <p:nvPr/>
          </p:nvSpPr>
          <p:spPr bwMode="auto">
            <a:xfrm>
              <a:off x="3836" y="1553"/>
              <a:ext cx="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fr-F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113"/>
            <p:cNvSpPr>
              <a:spLocks noChangeArrowheads="1"/>
            </p:cNvSpPr>
            <p:nvPr/>
          </p:nvSpPr>
          <p:spPr bwMode="auto">
            <a:xfrm>
              <a:off x="4398" y="1553"/>
              <a:ext cx="5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fr-FR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14"/>
            <p:cNvSpPr>
              <a:spLocks noChangeArrowheads="1"/>
            </p:cNvSpPr>
            <p:nvPr/>
          </p:nvSpPr>
          <p:spPr bwMode="auto">
            <a:xfrm>
              <a:off x="4957" y="1650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Autre matière</a:t>
              </a:r>
            </a:p>
          </p:txBody>
        </p:sp>
      </p:grpSp>
      <p:grpSp>
        <p:nvGrpSpPr>
          <p:cNvPr id="41" name="Group 151"/>
          <p:cNvGrpSpPr>
            <a:grpSpLocks/>
          </p:cNvGrpSpPr>
          <p:nvPr/>
        </p:nvGrpSpPr>
        <p:grpSpPr bwMode="auto">
          <a:xfrm>
            <a:off x="787116" y="3461546"/>
            <a:ext cx="8469313" cy="630238"/>
            <a:chOff x="254" y="1902"/>
            <a:chExt cx="5335" cy="397"/>
          </a:xfrm>
        </p:grpSpPr>
        <p:sp>
          <p:nvSpPr>
            <p:cNvPr id="42" name="Rectangle 102"/>
            <p:cNvSpPr>
              <a:spLocks noChangeArrowheads="1"/>
            </p:cNvSpPr>
            <p:nvPr/>
          </p:nvSpPr>
          <p:spPr bwMode="auto">
            <a:xfrm>
              <a:off x="254" y="1931"/>
              <a:ext cx="8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Pression</a:t>
              </a:r>
              <a:r>
                <a:rPr lang="fr-FR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43" name="Rectangle 115"/>
            <p:cNvSpPr>
              <a:spLocks noChangeArrowheads="1"/>
            </p:cNvSpPr>
            <p:nvPr/>
          </p:nvSpPr>
          <p:spPr bwMode="auto">
            <a:xfrm>
              <a:off x="1596" y="1902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Haute pression</a:t>
              </a:r>
            </a:p>
          </p:txBody>
        </p:sp>
        <p:sp>
          <p:nvSpPr>
            <p:cNvPr id="44" name="Rectangle 116"/>
            <p:cNvSpPr>
              <a:spLocks noChangeArrowheads="1"/>
            </p:cNvSpPr>
            <p:nvPr/>
          </p:nvSpPr>
          <p:spPr bwMode="auto">
            <a:xfrm>
              <a:off x="2162" y="1902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Basse pression</a:t>
              </a:r>
            </a:p>
          </p:txBody>
        </p:sp>
        <p:sp>
          <p:nvSpPr>
            <p:cNvPr id="45" name="Rectangle 117"/>
            <p:cNvSpPr>
              <a:spLocks noChangeArrowheads="1"/>
            </p:cNvSpPr>
            <p:nvPr/>
          </p:nvSpPr>
          <p:spPr bwMode="auto">
            <a:xfrm>
              <a:off x="2733" y="1958"/>
              <a:ext cx="60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sz="1100" b="1">
                  <a:latin typeface="Arial" panose="020B0604020202020204" pitchFamily="34" charset="0"/>
                  <a:cs typeface="Arial" panose="020B0604020202020204" pitchFamily="34" charset="0"/>
                </a:rPr>
                <a:t>Implosion</a:t>
              </a:r>
            </a:p>
          </p:txBody>
        </p:sp>
        <p:sp>
          <p:nvSpPr>
            <p:cNvPr id="47" name="Rectangle 119"/>
            <p:cNvSpPr>
              <a:spLocks noChangeArrowheads="1"/>
            </p:cNvSpPr>
            <p:nvPr/>
          </p:nvSpPr>
          <p:spPr bwMode="auto">
            <a:xfrm>
              <a:off x="4941" y="1958"/>
              <a:ext cx="6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Explosion</a:t>
              </a:r>
            </a:p>
          </p:txBody>
        </p:sp>
      </p:grpSp>
      <p:grpSp>
        <p:nvGrpSpPr>
          <p:cNvPr id="48" name="Group 145"/>
          <p:cNvGrpSpPr>
            <a:grpSpLocks/>
          </p:cNvGrpSpPr>
          <p:nvPr/>
        </p:nvGrpSpPr>
        <p:grpSpPr bwMode="auto">
          <a:xfrm>
            <a:off x="787116" y="4012414"/>
            <a:ext cx="3978275" cy="444501"/>
            <a:chOff x="254" y="2249"/>
            <a:chExt cx="2506" cy="280"/>
          </a:xfrm>
        </p:grpSpPr>
        <p:sp>
          <p:nvSpPr>
            <p:cNvPr id="49" name="Rectangle 103"/>
            <p:cNvSpPr>
              <a:spLocks noChangeArrowheads="1"/>
            </p:cNvSpPr>
            <p:nvPr/>
          </p:nvSpPr>
          <p:spPr bwMode="auto">
            <a:xfrm>
              <a:off x="254" y="2277"/>
              <a:ext cx="1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Température</a:t>
              </a:r>
            </a:p>
          </p:txBody>
        </p:sp>
        <p:sp>
          <p:nvSpPr>
            <p:cNvPr id="50" name="Rectangle 120"/>
            <p:cNvSpPr>
              <a:spLocks noChangeArrowheads="1"/>
            </p:cNvSpPr>
            <p:nvPr/>
          </p:nvSpPr>
          <p:spPr bwMode="auto">
            <a:xfrm>
              <a:off x="1600" y="2249"/>
              <a:ext cx="6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000" b="1">
                  <a:latin typeface="Arial" panose="020B0604020202020204" pitchFamily="34" charset="0"/>
                  <a:cs typeface="Arial" panose="020B0604020202020204" pitchFamily="34" charset="0"/>
                </a:rPr>
                <a:t>Température haute</a:t>
              </a:r>
            </a:p>
          </p:txBody>
        </p:sp>
        <p:sp>
          <p:nvSpPr>
            <p:cNvPr id="51" name="Rectangle 121"/>
            <p:cNvSpPr>
              <a:spLocks noChangeArrowheads="1"/>
            </p:cNvSpPr>
            <p:nvPr/>
          </p:nvSpPr>
          <p:spPr bwMode="auto">
            <a:xfrm>
              <a:off x="2160" y="2249"/>
              <a:ext cx="6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000" b="1">
                  <a:latin typeface="Arial" panose="020B0604020202020204" pitchFamily="34" charset="0"/>
                  <a:cs typeface="Arial" panose="020B0604020202020204" pitchFamily="34" charset="0"/>
                </a:rPr>
                <a:t>Température basse</a:t>
              </a:r>
            </a:p>
          </p:txBody>
        </p:sp>
      </p:grpSp>
      <p:grpSp>
        <p:nvGrpSpPr>
          <p:cNvPr id="52" name="Group 152"/>
          <p:cNvGrpSpPr>
            <a:grpSpLocks/>
          </p:cNvGrpSpPr>
          <p:nvPr/>
        </p:nvGrpSpPr>
        <p:grpSpPr bwMode="auto">
          <a:xfrm>
            <a:off x="787116" y="4563274"/>
            <a:ext cx="6648450" cy="442913"/>
            <a:chOff x="254" y="2596"/>
            <a:chExt cx="4188" cy="279"/>
          </a:xfrm>
        </p:grpSpPr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254" y="2623"/>
              <a:ext cx="9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Niveau</a:t>
              </a:r>
            </a:p>
          </p:txBody>
        </p:sp>
        <p:sp>
          <p:nvSpPr>
            <p:cNvPr id="54" name="Rectangle 122"/>
            <p:cNvSpPr>
              <a:spLocks noChangeArrowheads="1"/>
            </p:cNvSpPr>
            <p:nvPr/>
          </p:nvSpPr>
          <p:spPr bwMode="auto">
            <a:xfrm>
              <a:off x="1604" y="2596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Niveau haut</a:t>
              </a:r>
            </a:p>
          </p:txBody>
        </p:sp>
        <p:sp>
          <p:nvSpPr>
            <p:cNvPr id="55" name="Rectangle 123"/>
            <p:cNvSpPr>
              <a:spLocks noChangeArrowheads="1"/>
            </p:cNvSpPr>
            <p:nvPr/>
          </p:nvSpPr>
          <p:spPr bwMode="auto">
            <a:xfrm>
              <a:off x="2158" y="2596"/>
              <a:ext cx="5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Niveau bas</a:t>
              </a:r>
            </a:p>
          </p:txBody>
        </p:sp>
        <p:sp>
          <p:nvSpPr>
            <p:cNvPr id="56" name="Rectangle 124"/>
            <p:cNvSpPr>
              <a:spLocks noChangeArrowheads="1"/>
            </p:cNvSpPr>
            <p:nvPr/>
          </p:nvSpPr>
          <p:spPr bwMode="auto">
            <a:xfrm>
              <a:off x="3842" y="2596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Niveau différent</a:t>
              </a:r>
            </a:p>
          </p:txBody>
        </p:sp>
        <p:sp>
          <p:nvSpPr>
            <p:cNvPr id="57" name="Rectangle 125"/>
            <p:cNvSpPr>
              <a:spLocks noChangeArrowheads="1"/>
            </p:cNvSpPr>
            <p:nvPr/>
          </p:nvSpPr>
          <p:spPr bwMode="auto">
            <a:xfrm>
              <a:off x="2711" y="2596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Pas de niveau</a:t>
              </a:r>
            </a:p>
          </p:txBody>
        </p:sp>
      </p:grpSp>
      <p:grpSp>
        <p:nvGrpSpPr>
          <p:cNvPr id="58" name="Group 153"/>
          <p:cNvGrpSpPr>
            <a:grpSpLocks/>
          </p:cNvGrpSpPr>
          <p:nvPr/>
        </p:nvGrpSpPr>
        <p:grpSpPr bwMode="auto">
          <a:xfrm>
            <a:off x="787116" y="5114121"/>
            <a:ext cx="8412163" cy="439736"/>
            <a:chOff x="254" y="2943"/>
            <a:chExt cx="5299" cy="277"/>
          </a:xfrm>
        </p:grpSpPr>
        <p:sp>
          <p:nvSpPr>
            <p:cNvPr id="59" name="Rectangle 105"/>
            <p:cNvSpPr>
              <a:spLocks noChangeArrowheads="1"/>
            </p:cNvSpPr>
            <p:nvPr/>
          </p:nvSpPr>
          <p:spPr bwMode="auto">
            <a:xfrm>
              <a:off x="254" y="2968"/>
              <a:ext cx="9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Temps</a:t>
              </a:r>
            </a:p>
          </p:txBody>
        </p:sp>
        <p:sp>
          <p:nvSpPr>
            <p:cNvPr id="60" name="Rectangle 126"/>
            <p:cNvSpPr>
              <a:spLocks noChangeArrowheads="1"/>
            </p:cNvSpPr>
            <p:nvPr/>
          </p:nvSpPr>
          <p:spPr bwMode="auto">
            <a:xfrm>
              <a:off x="1602" y="2943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Trop long / en retard</a:t>
              </a:r>
            </a:p>
          </p:txBody>
        </p:sp>
        <p:sp>
          <p:nvSpPr>
            <p:cNvPr id="61" name="Rectangle 127"/>
            <p:cNvSpPr>
              <a:spLocks noChangeArrowheads="1"/>
            </p:cNvSpPr>
            <p:nvPr/>
          </p:nvSpPr>
          <p:spPr bwMode="auto">
            <a:xfrm>
              <a:off x="2144" y="2943"/>
              <a:ext cx="63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Trop court / trop tôt</a:t>
              </a: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2697" y="2943"/>
              <a:ext cx="65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Étape non lancée</a:t>
              </a:r>
            </a:p>
          </p:txBody>
        </p:sp>
        <p:sp>
          <p:nvSpPr>
            <p:cNvPr id="63" name="Rectangle 129"/>
            <p:cNvSpPr>
              <a:spLocks noChangeArrowheads="1"/>
            </p:cNvSpPr>
            <p:nvPr/>
          </p:nvSpPr>
          <p:spPr bwMode="auto">
            <a:xfrm>
              <a:off x="3281" y="2943"/>
              <a:ext cx="5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A l'envers</a:t>
              </a:r>
            </a:p>
          </p:txBody>
        </p:sp>
        <p:sp>
          <p:nvSpPr>
            <p:cNvPr id="64" name="Rectangle 130"/>
            <p:cNvSpPr>
              <a:spLocks noChangeArrowheads="1"/>
            </p:cNvSpPr>
            <p:nvPr/>
          </p:nvSpPr>
          <p:spPr bwMode="auto">
            <a:xfrm>
              <a:off x="3840" y="2943"/>
              <a:ext cx="60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100" b="1">
                  <a:latin typeface="Arial" panose="020B0604020202020204" pitchFamily="34" charset="0"/>
                  <a:cs typeface="Arial" panose="020B0604020202020204" pitchFamily="34" charset="0"/>
                </a:rPr>
                <a:t>Action en plus</a:t>
              </a:r>
            </a:p>
          </p:txBody>
        </p:sp>
        <p:sp>
          <p:nvSpPr>
            <p:cNvPr id="65" name="Rectangle 131"/>
            <p:cNvSpPr>
              <a:spLocks noChangeArrowheads="1"/>
            </p:cNvSpPr>
            <p:nvPr/>
          </p:nvSpPr>
          <p:spPr bwMode="auto">
            <a:xfrm>
              <a:off x="4400" y="2943"/>
              <a:ext cx="59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100" b="1">
                  <a:latin typeface="Arial" panose="020B0604020202020204" pitchFamily="34" charset="0"/>
                  <a:cs typeface="Arial" panose="020B0604020202020204" pitchFamily="34" charset="0"/>
                </a:rPr>
                <a:t>Action manquante</a:t>
              </a:r>
            </a:p>
          </p:txBody>
        </p:sp>
        <p:sp>
          <p:nvSpPr>
            <p:cNvPr id="66" name="Rectangle 132"/>
            <p:cNvSpPr>
              <a:spLocks noChangeArrowheads="1"/>
            </p:cNvSpPr>
            <p:nvPr/>
          </p:nvSpPr>
          <p:spPr bwMode="auto">
            <a:xfrm>
              <a:off x="4953" y="2943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Mauvais moment</a:t>
              </a:r>
            </a:p>
          </p:txBody>
        </p:sp>
      </p:grpSp>
      <p:grpSp>
        <p:nvGrpSpPr>
          <p:cNvPr id="67" name="Group 156"/>
          <p:cNvGrpSpPr>
            <a:grpSpLocks/>
          </p:cNvGrpSpPr>
          <p:nvPr/>
        </p:nvGrpSpPr>
        <p:grpSpPr bwMode="auto">
          <a:xfrm>
            <a:off x="787116" y="5652294"/>
            <a:ext cx="4875213" cy="450850"/>
            <a:chOff x="254" y="3282"/>
            <a:chExt cx="3071" cy="284"/>
          </a:xfrm>
        </p:grpSpPr>
        <p:sp>
          <p:nvSpPr>
            <p:cNvPr id="68" name="Rectangle 106"/>
            <p:cNvSpPr>
              <a:spLocks noChangeArrowheads="1"/>
            </p:cNvSpPr>
            <p:nvPr/>
          </p:nvSpPr>
          <p:spPr bwMode="auto">
            <a:xfrm>
              <a:off x="254" y="3314"/>
              <a:ext cx="9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Mélange</a:t>
              </a:r>
            </a:p>
          </p:txBody>
        </p:sp>
        <p:sp>
          <p:nvSpPr>
            <p:cNvPr id="69" name="Rectangle 133"/>
            <p:cNvSpPr>
              <a:spLocks noChangeArrowheads="1"/>
            </p:cNvSpPr>
            <p:nvPr/>
          </p:nvSpPr>
          <p:spPr bwMode="auto">
            <a:xfrm>
              <a:off x="1606" y="3282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Mélange rapide</a:t>
              </a:r>
            </a:p>
          </p:txBody>
        </p:sp>
        <p:sp>
          <p:nvSpPr>
            <p:cNvPr id="70" name="Rectangle 134"/>
            <p:cNvSpPr>
              <a:spLocks noChangeArrowheads="1"/>
            </p:cNvSpPr>
            <p:nvPr/>
          </p:nvSpPr>
          <p:spPr bwMode="auto">
            <a:xfrm>
              <a:off x="2154" y="3282"/>
              <a:ext cx="5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Mélange lent</a:t>
              </a:r>
            </a:p>
          </p:txBody>
        </p:sp>
        <p:sp>
          <p:nvSpPr>
            <p:cNvPr id="71" name="Rectangle 135"/>
            <p:cNvSpPr>
              <a:spLocks noChangeArrowheads="1"/>
            </p:cNvSpPr>
            <p:nvPr/>
          </p:nvSpPr>
          <p:spPr bwMode="auto">
            <a:xfrm>
              <a:off x="2725" y="3282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Aucun mélange</a:t>
              </a:r>
            </a:p>
          </p:txBody>
        </p:sp>
      </p:grpSp>
      <p:grpSp>
        <p:nvGrpSpPr>
          <p:cNvPr id="72" name="Group 157"/>
          <p:cNvGrpSpPr>
            <a:grpSpLocks/>
          </p:cNvGrpSpPr>
          <p:nvPr/>
        </p:nvGrpSpPr>
        <p:grpSpPr bwMode="auto">
          <a:xfrm>
            <a:off x="787116" y="6192049"/>
            <a:ext cx="8472488" cy="534988"/>
            <a:chOff x="254" y="3622"/>
            <a:chExt cx="5337" cy="337"/>
          </a:xfrm>
        </p:grpSpPr>
        <p:sp>
          <p:nvSpPr>
            <p:cNvPr id="73" name="Rectangle 107"/>
            <p:cNvSpPr>
              <a:spLocks noChangeArrowheads="1"/>
            </p:cNvSpPr>
            <p:nvPr/>
          </p:nvSpPr>
          <p:spPr bwMode="auto">
            <a:xfrm>
              <a:off x="254" y="3660"/>
              <a:ext cx="9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Réaction</a:t>
              </a:r>
            </a:p>
          </p:txBody>
        </p:sp>
        <p:sp>
          <p:nvSpPr>
            <p:cNvPr id="74" name="Rectangle 136"/>
            <p:cNvSpPr>
              <a:spLocks noChangeArrowheads="1"/>
            </p:cNvSpPr>
            <p:nvPr/>
          </p:nvSpPr>
          <p:spPr bwMode="auto">
            <a:xfrm>
              <a:off x="1556" y="3622"/>
              <a:ext cx="6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Réaction rapide</a:t>
              </a:r>
            </a:p>
          </p:txBody>
        </p:sp>
        <p:sp>
          <p:nvSpPr>
            <p:cNvPr id="75" name="Rectangle 137"/>
            <p:cNvSpPr>
              <a:spLocks noChangeArrowheads="1"/>
            </p:cNvSpPr>
            <p:nvPr/>
          </p:nvSpPr>
          <p:spPr bwMode="auto">
            <a:xfrm>
              <a:off x="2158" y="3622"/>
              <a:ext cx="5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Réaction lente</a:t>
              </a:r>
            </a:p>
          </p:txBody>
        </p:sp>
        <p:sp>
          <p:nvSpPr>
            <p:cNvPr id="76" name="Rectangle 138"/>
            <p:cNvSpPr>
              <a:spLocks noChangeArrowheads="1"/>
            </p:cNvSpPr>
            <p:nvPr/>
          </p:nvSpPr>
          <p:spPr bwMode="auto">
            <a:xfrm>
              <a:off x="2717" y="3622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Pas de réaction</a:t>
              </a:r>
            </a:p>
          </p:txBody>
        </p:sp>
        <p:sp>
          <p:nvSpPr>
            <p:cNvPr id="77" name="Rectangle 139"/>
            <p:cNvSpPr>
              <a:spLocks noChangeArrowheads="1"/>
            </p:cNvSpPr>
            <p:nvPr/>
          </p:nvSpPr>
          <p:spPr bwMode="auto">
            <a:xfrm>
              <a:off x="4925" y="3622"/>
              <a:ext cx="66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b="1">
                  <a:latin typeface="Arial" panose="020B0604020202020204" pitchFamily="34" charset="0"/>
                  <a:cs typeface="Arial" panose="020B0604020202020204" pitchFamily="34" charset="0"/>
                </a:rPr>
                <a:t>Réaction non souhaitée</a:t>
              </a:r>
            </a:p>
          </p:txBody>
        </p:sp>
      </p:grpSp>
      <p:sp>
        <p:nvSpPr>
          <p:cNvPr id="78" name="Rectangle 114">
            <a:extLst>
              <a:ext uri="{FF2B5EF4-FFF2-40B4-BE49-F238E27FC236}">
                <a16:creationId xmlns:a16="http://schemas.microsoft.com/office/drawing/2014/main" id="{58D5F4B9-C8D1-4159-AF2E-2F999EE3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679" y="3061992"/>
            <a:ext cx="1060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00" b="1">
                <a:latin typeface="Arial" panose="020B0604020202020204" pitchFamily="34" charset="0"/>
                <a:cs typeface="Arial" panose="020B0604020202020204" pitchFamily="34" charset="0"/>
              </a:rPr>
              <a:t>Concentration réduite</a:t>
            </a:r>
          </a:p>
        </p:txBody>
      </p:sp>
    </p:spTree>
    <p:extLst>
      <p:ext uri="{BB962C8B-B14F-4D97-AF65-F5344CB8AC3E}">
        <p14:creationId xmlns:p14="http://schemas.microsoft.com/office/powerpoint/2010/main" val="34548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39466" y="1532732"/>
            <a:ext cx="2800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Paramètres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</p:txBody>
      </p: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787116" y="2155040"/>
            <a:ext cx="8405812" cy="4603750"/>
            <a:chOff x="249" y="1071"/>
            <a:chExt cx="5295" cy="2900"/>
          </a:xfrm>
        </p:grpSpPr>
        <p:sp>
          <p:nvSpPr>
            <p:cNvPr id="5" name="Rectangle 74"/>
            <p:cNvSpPr>
              <a:spLocks noChangeArrowheads="1"/>
            </p:cNvSpPr>
            <p:nvPr/>
          </p:nvSpPr>
          <p:spPr bwMode="auto">
            <a:xfrm>
              <a:off x="249" y="1086"/>
              <a:ext cx="5295" cy="2884"/>
            </a:xfrm>
            <a:prstGeom prst="rect">
              <a:avLst/>
            </a:prstGeom>
            <a:solidFill>
              <a:srgbClr val="F6F3D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96969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fr-FR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40"/>
            <p:cNvSpPr>
              <a:spLocks noChangeArrowheads="1"/>
            </p:cNvSpPr>
            <p:nvPr/>
          </p:nvSpPr>
          <p:spPr bwMode="auto">
            <a:xfrm>
              <a:off x="249" y="1086"/>
              <a:ext cx="5295" cy="465"/>
            </a:xfrm>
            <a:prstGeom prst="rect">
              <a:avLst/>
            </a:prstGeom>
            <a:solidFill>
              <a:srgbClr val="8E69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42"/>
            <p:cNvSpPr>
              <a:spLocks noChangeArrowheads="1"/>
            </p:cNvSpPr>
            <p:nvPr/>
          </p:nvSpPr>
          <p:spPr bwMode="auto">
            <a:xfrm>
              <a:off x="249" y="1086"/>
              <a:ext cx="1381" cy="2885"/>
            </a:xfrm>
            <a:prstGeom prst="rect">
              <a:avLst/>
            </a:prstGeom>
            <a:solidFill>
              <a:srgbClr val="8E69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75"/>
            <p:cNvSpPr>
              <a:spLocks noChangeShapeType="1"/>
            </p:cNvSpPr>
            <p:nvPr/>
          </p:nvSpPr>
          <p:spPr bwMode="auto">
            <a:xfrm>
              <a:off x="1626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6"/>
            <p:cNvSpPr>
              <a:spLocks noChangeArrowheads="1"/>
            </p:cNvSpPr>
            <p:nvPr/>
          </p:nvSpPr>
          <p:spPr bwMode="auto">
            <a:xfrm>
              <a:off x="252" y="1262"/>
              <a:ext cx="13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Paramètres</a:t>
              </a:r>
              <a:r>
                <a:rPr lang="en-GB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↓ </a:t>
              </a:r>
            </a:p>
          </p:txBody>
        </p:sp>
        <p:sp>
          <p:nvSpPr>
            <p:cNvPr id="10" name="Rectangle 77"/>
            <p:cNvSpPr>
              <a:spLocks noChangeArrowheads="1"/>
            </p:cNvSpPr>
            <p:nvPr/>
          </p:nvSpPr>
          <p:spPr bwMode="auto">
            <a:xfrm>
              <a:off x="1627" y="1071"/>
              <a:ext cx="5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</a:t>
              </a:r>
            </a:p>
          </p:txBody>
        </p:sp>
        <p:sp>
          <p:nvSpPr>
            <p:cNvPr id="11" name="Line 78"/>
            <p:cNvSpPr>
              <a:spLocks noChangeShapeType="1"/>
            </p:cNvSpPr>
            <p:nvPr/>
          </p:nvSpPr>
          <p:spPr bwMode="auto">
            <a:xfrm>
              <a:off x="249" y="1554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79"/>
            <p:cNvSpPr>
              <a:spLocks noChangeArrowheads="1"/>
            </p:cNvSpPr>
            <p:nvPr/>
          </p:nvSpPr>
          <p:spPr bwMode="auto">
            <a:xfrm>
              <a:off x="419" y="1071"/>
              <a:ext cx="12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Mots-clefs →</a:t>
              </a:r>
            </a:p>
          </p:txBody>
        </p:sp>
        <p:sp>
          <p:nvSpPr>
            <p:cNvPr id="14" name="Line 81"/>
            <p:cNvSpPr>
              <a:spLocks noChangeShapeType="1"/>
            </p:cNvSpPr>
            <p:nvPr/>
          </p:nvSpPr>
          <p:spPr bwMode="auto">
            <a:xfrm>
              <a:off x="2184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82"/>
            <p:cNvSpPr>
              <a:spLocks noChangeShapeType="1"/>
            </p:cNvSpPr>
            <p:nvPr/>
          </p:nvSpPr>
          <p:spPr bwMode="auto">
            <a:xfrm>
              <a:off x="2743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83"/>
            <p:cNvSpPr>
              <a:spLocks noChangeShapeType="1"/>
            </p:cNvSpPr>
            <p:nvPr/>
          </p:nvSpPr>
          <p:spPr bwMode="auto">
            <a:xfrm>
              <a:off x="3301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84"/>
            <p:cNvSpPr>
              <a:spLocks noChangeShapeType="1"/>
            </p:cNvSpPr>
            <p:nvPr/>
          </p:nvSpPr>
          <p:spPr bwMode="auto">
            <a:xfrm>
              <a:off x="3860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85"/>
            <p:cNvSpPr>
              <a:spLocks noChangeShapeType="1"/>
            </p:cNvSpPr>
            <p:nvPr/>
          </p:nvSpPr>
          <p:spPr bwMode="auto">
            <a:xfrm>
              <a:off x="4418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86"/>
            <p:cNvSpPr>
              <a:spLocks noChangeShapeType="1"/>
            </p:cNvSpPr>
            <p:nvPr/>
          </p:nvSpPr>
          <p:spPr bwMode="auto">
            <a:xfrm>
              <a:off x="4976" y="1093"/>
              <a:ext cx="0" cy="28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87"/>
            <p:cNvSpPr>
              <a:spLocks noChangeArrowheads="1"/>
            </p:cNvSpPr>
            <p:nvPr/>
          </p:nvSpPr>
          <p:spPr bwMode="auto">
            <a:xfrm>
              <a:off x="2186" y="1071"/>
              <a:ext cx="5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Moins</a:t>
              </a:r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88"/>
            <p:cNvSpPr>
              <a:spLocks noChangeArrowheads="1"/>
            </p:cNvSpPr>
            <p:nvPr/>
          </p:nvSpPr>
          <p:spPr bwMode="auto">
            <a:xfrm>
              <a:off x="2740" y="1071"/>
              <a:ext cx="5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Zéro</a:t>
              </a:r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89"/>
            <p:cNvSpPr>
              <a:spLocks noChangeArrowheads="1"/>
            </p:cNvSpPr>
            <p:nvPr/>
          </p:nvSpPr>
          <p:spPr bwMode="auto">
            <a:xfrm>
              <a:off x="3245" y="1071"/>
              <a:ext cx="6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Inverse</a:t>
              </a:r>
            </a:p>
          </p:txBody>
        </p:sp>
        <p:sp>
          <p:nvSpPr>
            <p:cNvPr id="23" name="Rectangle 90"/>
            <p:cNvSpPr>
              <a:spLocks noChangeArrowheads="1"/>
            </p:cNvSpPr>
            <p:nvPr/>
          </p:nvSpPr>
          <p:spPr bwMode="auto">
            <a:xfrm>
              <a:off x="3792" y="1113"/>
              <a:ext cx="690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GB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plus de</a:t>
              </a:r>
            </a:p>
          </p:txBody>
        </p:sp>
        <p:sp>
          <p:nvSpPr>
            <p:cNvPr id="24" name="Rectangle 91"/>
            <p:cNvSpPr>
              <a:spLocks noChangeArrowheads="1"/>
            </p:cNvSpPr>
            <p:nvPr/>
          </p:nvSpPr>
          <p:spPr bwMode="auto">
            <a:xfrm>
              <a:off x="4418" y="1071"/>
              <a:ext cx="549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Partiel</a:t>
              </a:r>
              <a:endParaRPr lang="en-GB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92"/>
            <p:cNvSpPr>
              <a:spLocks noChangeArrowheads="1"/>
            </p:cNvSpPr>
            <p:nvPr/>
          </p:nvSpPr>
          <p:spPr bwMode="auto">
            <a:xfrm>
              <a:off x="4994" y="1113"/>
              <a:ext cx="51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Autre</a:t>
              </a:r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94"/>
            <p:cNvSpPr>
              <a:spLocks noChangeShapeType="1"/>
            </p:cNvSpPr>
            <p:nvPr/>
          </p:nvSpPr>
          <p:spPr bwMode="auto">
            <a:xfrm>
              <a:off x="249" y="1901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95"/>
            <p:cNvSpPr>
              <a:spLocks noChangeShapeType="1"/>
            </p:cNvSpPr>
            <p:nvPr/>
          </p:nvSpPr>
          <p:spPr bwMode="auto">
            <a:xfrm>
              <a:off x="249" y="2248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96"/>
            <p:cNvSpPr>
              <a:spLocks noChangeShapeType="1"/>
            </p:cNvSpPr>
            <p:nvPr/>
          </p:nvSpPr>
          <p:spPr bwMode="auto">
            <a:xfrm>
              <a:off x="249" y="2595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97"/>
            <p:cNvSpPr>
              <a:spLocks noChangeShapeType="1"/>
            </p:cNvSpPr>
            <p:nvPr/>
          </p:nvSpPr>
          <p:spPr bwMode="auto">
            <a:xfrm>
              <a:off x="249" y="2941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98"/>
            <p:cNvSpPr>
              <a:spLocks noChangeShapeType="1"/>
            </p:cNvSpPr>
            <p:nvPr/>
          </p:nvSpPr>
          <p:spPr bwMode="auto">
            <a:xfrm>
              <a:off x="249" y="3288"/>
              <a:ext cx="5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150"/>
          <p:cNvGrpSpPr>
            <a:grpSpLocks/>
          </p:cNvGrpSpPr>
          <p:nvPr/>
        </p:nvGrpSpPr>
        <p:grpSpPr bwMode="auto">
          <a:xfrm>
            <a:off x="787116" y="2907507"/>
            <a:ext cx="8418513" cy="542925"/>
            <a:chOff x="254" y="1553"/>
            <a:chExt cx="5303" cy="342"/>
          </a:xfrm>
        </p:grpSpPr>
        <p:sp>
          <p:nvSpPr>
            <p:cNvPr id="33" name="Rectangle 101"/>
            <p:cNvSpPr>
              <a:spLocks noChangeArrowheads="1"/>
            </p:cNvSpPr>
            <p:nvPr/>
          </p:nvSpPr>
          <p:spPr bwMode="auto">
            <a:xfrm>
              <a:off x="254" y="1585"/>
              <a:ext cx="1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Démarrage</a:t>
              </a:r>
              <a:r>
                <a:rPr lang="en-GB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GB" sz="1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arrêt</a:t>
              </a:r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08"/>
            <p:cNvSpPr>
              <a:spLocks noChangeArrowheads="1"/>
            </p:cNvSpPr>
            <p:nvPr/>
          </p:nvSpPr>
          <p:spPr bwMode="auto">
            <a:xfrm>
              <a:off x="1610" y="1604"/>
              <a:ext cx="6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Trop </a:t>
              </a: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rapide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09"/>
            <p:cNvSpPr>
              <a:spLocks noChangeArrowheads="1"/>
            </p:cNvSpPr>
            <p:nvPr/>
          </p:nvSpPr>
          <p:spPr bwMode="auto">
            <a:xfrm>
              <a:off x="2164" y="1604"/>
              <a:ext cx="6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Trop lent</a:t>
              </a:r>
            </a:p>
          </p:txBody>
        </p:sp>
        <p:sp>
          <p:nvSpPr>
            <p:cNvPr id="36" name="Rectangle 110"/>
            <p:cNvSpPr>
              <a:spLocks noChangeArrowheads="1"/>
            </p:cNvSpPr>
            <p:nvPr/>
          </p:nvSpPr>
          <p:spPr bwMode="auto">
            <a:xfrm>
              <a:off x="2717" y="1604"/>
              <a:ext cx="6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Aucun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11"/>
            <p:cNvSpPr>
              <a:spLocks noChangeArrowheads="1"/>
            </p:cNvSpPr>
            <p:nvPr/>
          </p:nvSpPr>
          <p:spPr bwMode="auto">
            <a:xfrm>
              <a:off x="3277" y="1553"/>
              <a:ext cx="5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12"/>
            <p:cNvSpPr>
              <a:spLocks noChangeArrowheads="1"/>
            </p:cNvSpPr>
            <p:nvPr/>
          </p:nvSpPr>
          <p:spPr bwMode="auto">
            <a:xfrm>
              <a:off x="3836" y="1553"/>
              <a:ext cx="6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113"/>
            <p:cNvSpPr>
              <a:spLocks noChangeArrowheads="1"/>
            </p:cNvSpPr>
            <p:nvPr/>
          </p:nvSpPr>
          <p:spPr bwMode="auto">
            <a:xfrm>
              <a:off x="4398" y="1553"/>
              <a:ext cx="59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14"/>
            <p:cNvSpPr>
              <a:spLocks noChangeArrowheads="1"/>
            </p:cNvSpPr>
            <p:nvPr/>
          </p:nvSpPr>
          <p:spPr bwMode="auto">
            <a:xfrm>
              <a:off x="4957" y="1553"/>
              <a:ext cx="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151"/>
          <p:cNvGrpSpPr>
            <a:grpSpLocks/>
          </p:cNvGrpSpPr>
          <p:nvPr/>
        </p:nvGrpSpPr>
        <p:grpSpPr bwMode="auto">
          <a:xfrm>
            <a:off x="787116" y="3461546"/>
            <a:ext cx="8469313" cy="630238"/>
            <a:chOff x="254" y="1902"/>
            <a:chExt cx="5335" cy="397"/>
          </a:xfrm>
        </p:grpSpPr>
        <p:sp>
          <p:nvSpPr>
            <p:cNvPr id="42" name="Rectangle 102"/>
            <p:cNvSpPr>
              <a:spLocks noChangeArrowheads="1"/>
            </p:cNvSpPr>
            <p:nvPr/>
          </p:nvSpPr>
          <p:spPr bwMode="auto">
            <a:xfrm>
              <a:off x="254" y="1931"/>
              <a:ext cx="110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Vidange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43" name="Rectangle 115"/>
            <p:cNvSpPr>
              <a:spLocks noChangeArrowheads="1"/>
            </p:cNvSpPr>
            <p:nvPr/>
          </p:nvSpPr>
          <p:spPr bwMode="auto">
            <a:xfrm>
              <a:off x="1596" y="1902"/>
              <a:ext cx="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Trop long</a:t>
              </a:r>
            </a:p>
          </p:txBody>
        </p:sp>
        <p:sp>
          <p:nvSpPr>
            <p:cNvPr id="44" name="Rectangle 116"/>
            <p:cNvSpPr>
              <a:spLocks noChangeArrowheads="1"/>
            </p:cNvSpPr>
            <p:nvPr/>
          </p:nvSpPr>
          <p:spPr bwMode="auto">
            <a:xfrm>
              <a:off x="2162" y="1902"/>
              <a:ext cx="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Trop court</a:t>
              </a:r>
            </a:p>
          </p:txBody>
        </p:sp>
        <p:sp>
          <p:nvSpPr>
            <p:cNvPr id="45" name="Rectangle 117"/>
            <p:cNvSpPr>
              <a:spLocks noChangeArrowheads="1"/>
            </p:cNvSpPr>
            <p:nvPr/>
          </p:nvSpPr>
          <p:spPr bwMode="auto">
            <a:xfrm>
              <a:off x="2733" y="1958"/>
              <a:ext cx="60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Aucune</a:t>
              </a:r>
              <a:endParaRPr lang="en-GB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19"/>
            <p:cNvSpPr>
              <a:spLocks noChangeArrowheads="1"/>
            </p:cNvSpPr>
            <p:nvPr/>
          </p:nvSpPr>
          <p:spPr bwMode="auto">
            <a:xfrm>
              <a:off x="4941" y="1958"/>
              <a:ext cx="6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145"/>
          <p:cNvGrpSpPr>
            <a:grpSpLocks/>
          </p:cNvGrpSpPr>
          <p:nvPr/>
        </p:nvGrpSpPr>
        <p:grpSpPr bwMode="auto">
          <a:xfrm>
            <a:off x="787116" y="4012414"/>
            <a:ext cx="3978275" cy="444501"/>
            <a:chOff x="254" y="2249"/>
            <a:chExt cx="2506" cy="280"/>
          </a:xfrm>
        </p:grpSpPr>
        <p:sp>
          <p:nvSpPr>
            <p:cNvPr id="49" name="Rectangle 103"/>
            <p:cNvSpPr>
              <a:spLocks noChangeArrowheads="1"/>
            </p:cNvSpPr>
            <p:nvPr/>
          </p:nvSpPr>
          <p:spPr bwMode="auto">
            <a:xfrm>
              <a:off x="254" y="2277"/>
              <a:ext cx="1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Inertage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20"/>
            <p:cNvSpPr>
              <a:spLocks noChangeArrowheads="1"/>
            </p:cNvSpPr>
            <p:nvPr/>
          </p:nvSpPr>
          <p:spPr bwMode="auto">
            <a:xfrm>
              <a:off x="1600" y="2249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Pression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haute</a:t>
              </a:r>
            </a:p>
          </p:txBody>
        </p:sp>
        <p:sp>
          <p:nvSpPr>
            <p:cNvPr id="51" name="Rectangle 121"/>
            <p:cNvSpPr>
              <a:spLocks noChangeArrowheads="1"/>
            </p:cNvSpPr>
            <p:nvPr/>
          </p:nvSpPr>
          <p:spPr bwMode="auto">
            <a:xfrm>
              <a:off x="2160" y="2249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Pression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basse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52"/>
          <p:cNvGrpSpPr>
            <a:grpSpLocks/>
          </p:cNvGrpSpPr>
          <p:nvPr/>
        </p:nvGrpSpPr>
        <p:grpSpPr bwMode="auto">
          <a:xfrm>
            <a:off x="787116" y="4563274"/>
            <a:ext cx="6648450" cy="442913"/>
            <a:chOff x="254" y="2596"/>
            <a:chExt cx="4188" cy="279"/>
          </a:xfrm>
        </p:grpSpPr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254" y="2623"/>
              <a:ext cx="9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Vibrations</a:t>
              </a:r>
            </a:p>
          </p:txBody>
        </p:sp>
        <p:sp>
          <p:nvSpPr>
            <p:cNvPr id="54" name="Rectangle 122"/>
            <p:cNvSpPr>
              <a:spLocks noChangeArrowheads="1"/>
            </p:cNvSpPr>
            <p:nvPr/>
          </p:nvSpPr>
          <p:spPr bwMode="auto">
            <a:xfrm>
              <a:off x="1604" y="2596"/>
              <a:ext cx="6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Trop </a:t>
              </a: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hautes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123"/>
            <p:cNvSpPr>
              <a:spLocks noChangeArrowheads="1"/>
            </p:cNvSpPr>
            <p:nvPr/>
          </p:nvSpPr>
          <p:spPr bwMode="auto">
            <a:xfrm>
              <a:off x="2158" y="2596"/>
              <a:ext cx="5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Trop </a:t>
              </a: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faibles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24"/>
            <p:cNvSpPr>
              <a:spLocks noChangeArrowheads="1"/>
            </p:cNvSpPr>
            <p:nvPr/>
          </p:nvSpPr>
          <p:spPr bwMode="auto">
            <a:xfrm>
              <a:off x="3842" y="2596"/>
              <a:ext cx="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125"/>
            <p:cNvSpPr>
              <a:spLocks noChangeArrowheads="1"/>
            </p:cNvSpPr>
            <p:nvPr/>
          </p:nvSpPr>
          <p:spPr bwMode="auto">
            <a:xfrm>
              <a:off x="2711" y="2596"/>
              <a:ext cx="60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Aucune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105"/>
          <p:cNvSpPr>
            <a:spLocks noChangeArrowheads="1"/>
          </p:cNvSpPr>
          <p:nvPr/>
        </p:nvSpPr>
        <p:spPr bwMode="auto">
          <a:xfrm>
            <a:off x="787116" y="5153813"/>
            <a:ext cx="1470025" cy="4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8227729" y="4610918"/>
            <a:ext cx="10096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Mauvaise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fréquence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121"/>
          <p:cNvSpPr>
            <a:spLocks noChangeArrowheads="1"/>
          </p:cNvSpPr>
          <p:nvPr/>
        </p:nvSpPr>
        <p:spPr bwMode="auto">
          <a:xfrm>
            <a:off x="4687604" y="4031468"/>
            <a:ext cx="9525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Aucune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pression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h/url?source=imglanding&amp;ct=img&amp;q=http://nuclearstreet.com/resized-image.ashx/__size/550x0/__key/communityserver-wikis-components-files/00-00-00-00-01/5165.AP1000_2D00_4.jpg&amp;sa=X&amp;ei=NWBpUNmGH82Q4gS62IC4CA&amp;ved=0CAwQ8wc&amp;usg=AFQjCNGu5gb4EEP98yoaHoDHQNAtT2Qu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89" y="1390650"/>
            <a:ext cx="757881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8576" y="1207362"/>
            <a:ext cx="2796466" cy="1200329"/>
          </a:xfrm>
          <a:prstGeom prst="rect">
            <a:avLst/>
          </a:prstGeom>
          <a:solidFill>
            <a:schemeClr val="accent3">
              <a:lumMod val="65000"/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Systèmes complexes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nécessité de découper en sous-systèmes de manière pertinente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69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2"/>
          <p:cNvSpPr>
            <a:spLocks noChangeArrowheads="1"/>
          </p:cNvSpPr>
          <p:nvPr/>
        </p:nvSpPr>
        <p:spPr bwMode="auto">
          <a:xfrm>
            <a:off x="694978" y="1530940"/>
            <a:ext cx="86677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Autres listes….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39" y="2271308"/>
            <a:ext cx="9657209" cy="20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463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39466" y="1532732"/>
            <a:ext cx="8589962" cy="1309689"/>
            <a:chOff x="539466" y="1532732"/>
            <a:chExt cx="8589962" cy="1309689"/>
          </a:xfrm>
        </p:grpSpPr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539466" y="1532732"/>
              <a:ext cx="2800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Autres</a:t>
              </a: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listes</a:t>
              </a: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4" name="Group 160"/>
            <p:cNvGrpSpPr>
              <a:grpSpLocks/>
            </p:cNvGrpSpPr>
            <p:nvPr/>
          </p:nvGrpSpPr>
          <p:grpSpPr bwMode="auto">
            <a:xfrm>
              <a:off x="783941" y="2142333"/>
              <a:ext cx="8345487" cy="700088"/>
              <a:chOff x="252" y="1071"/>
              <a:chExt cx="5257" cy="441"/>
            </a:xfrm>
          </p:grpSpPr>
          <p:sp>
            <p:nvSpPr>
              <p:cNvPr id="9" name="Rectangle 76"/>
              <p:cNvSpPr>
                <a:spLocks noChangeArrowheads="1"/>
              </p:cNvSpPr>
              <p:nvPr/>
            </p:nvSpPr>
            <p:spPr bwMode="auto">
              <a:xfrm>
                <a:off x="252" y="1262"/>
                <a:ext cx="13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  <a:latin typeface="Arial Narrow" pitchFamily="34" charset="0"/>
                  </a:rPr>
                  <a:t>Parameter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2000" b="1" dirty="0">
                    <a:solidFill>
                      <a:schemeClr val="bg1"/>
                    </a:solidFill>
                    <a:cs typeface="Arial" charset="0"/>
                  </a:rPr>
                  <a:t>↓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" name="Rectangle 77"/>
              <p:cNvSpPr>
                <a:spLocks noChangeArrowheads="1"/>
              </p:cNvSpPr>
              <p:nvPr/>
            </p:nvSpPr>
            <p:spPr bwMode="auto">
              <a:xfrm>
                <a:off x="1627" y="1071"/>
                <a:ext cx="5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More</a:t>
                </a:r>
              </a:p>
            </p:txBody>
          </p:sp>
          <p:sp>
            <p:nvSpPr>
              <p:cNvPr id="12" name="Rectangle 79"/>
              <p:cNvSpPr>
                <a:spLocks noChangeArrowheads="1"/>
              </p:cNvSpPr>
              <p:nvPr/>
            </p:nvSpPr>
            <p:spPr bwMode="auto">
              <a:xfrm>
                <a:off x="419" y="1071"/>
                <a:ext cx="12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  <a:latin typeface="Arial Narrow" pitchFamily="34" charset="0"/>
                  </a:rPr>
                  <a:t>Guide-word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GB" sz="2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→</a:t>
                </a:r>
              </a:p>
            </p:txBody>
          </p:sp>
          <p:sp>
            <p:nvSpPr>
              <p:cNvPr id="20" name="Rectangle 87"/>
              <p:cNvSpPr>
                <a:spLocks noChangeArrowheads="1"/>
              </p:cNvSpPr>
              <p:nvPr/>
            </p:nvSpPr>
            <p:spPr bwMode="auto">
              <a:xfrm>
                <a:off x="2186" y="1071"/>
                <a:ext cx="5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Less</a:t>
                </a:r>
              </a:p>
            </p:txBody>
          </p:sp>
          <p:sp>
            <p:nvSpPr>
              <p:cNvPr id="21" name="Rectangle 88"/>
              <p:cNvSpPr>
                <a:spLocks noChangeArrowheads="1"/>
              </p:cNvSpPr>
              <p:nvPr/>
            </p:nvSpPr>
            <p:spPr bwMode="auto">
              <a:xfrm>
                <a:off x="2740" y="1071"/>
                <a:ext cx="5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None</a:t>
                </a:r>
              </a:p>
            </p:txBody>
          </p:sp>
          <p:sp>
            <p:nvSpPr>
              <p:cNvPr id="22" name="Rectangle 89"/>
              <p:cNvSpPr>
                <a:spLocks noChangeArrowheads="1"/>
              </p:cNvSpPr>
              <p:nvPr/>
            </p:nvSpPr>
            <p:spPr bwMode="auto">
              <a:xfrm>
                <a:off x="3245" y="1071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Reverse</a:t>
                </a:r>
              </a:p>
            </p:txBody>
          </p:sp>
          <p:sp>
            <p:nvSpPr>
              <p:cNvPr id="23" name="Rectangle 90"/>
              <p:cNvSpPr>
                <a:spLocks noChangeArrowheads="1"/>
              </p:cNvSpPr>
              <p:nvPr/>
            </p:nvSpPr>
            <p:spPr bwMode="auto">
              <a:xfrm>
                <a:off x="3792" y="1113"/>
                <a:ext cx="690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As well as</a:t>
                </a:r>
              </a:p>
            </p:txBody>
          </p:sp>
          <p:sp>
            <p:nvSpPr>
              <p:cNvPr id="24" name="Rectangle 91"/>
              <p:cNvSpPr>
                <a:spLocks noChangeArrowheads="1"/>
              </p:cNvSpPr>
              <p:nvPr/>
            </p:nvSpPr>
            <p:spPr bwMode="auto">
              <a:xfrm>
                <a:off x="4440" y="1071"/>
                <a:ext cx="52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Partly</a:t>
                </a:r>
              </a:p>
            </p:txBody>
          </p:sp>
          <p:sp>
            <p:nvSpPr>
              <p:cNvPr id="25" name="Rectangle 92"/>
              <p:cNvSpPr>
                <a:spLocks noChangeArrowheads="1"/>
              </p:cNvSpPr>
              <p:nvPr/>
            </p:nvSpPr>
            <p:spPr bwMode="auto">
              <a:xfrm>
                <a:off x="4994" y="1113"/>
                <a:ext cx="515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B" sz="2000" b="1">
                    <a:solidFill>
                      <a:schemeClr val="bg1"/>
                    </a:solidFill>
                    <a:latin typeface="Arial Narrow" pitchFamily="34" charset="0"/>
                  </a:rPr>
                  <a:t>Other than</a:t>
                </a:r>
              </a:p>
            </p:txBody>
          </p:sp>
        </p:grpSp>
      </p:grp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267" y="2340769"/>
            <a:ext cx="9459427" cy="36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114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59198" y="1736281"/>
            <a:ext cx="40440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L'acide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phosphorique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l'ammoniac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mélangés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et un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composé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dangereux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phosphate de diammonium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complète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Si trop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d'acide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phosphorique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ajouté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incomplète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Trop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d'ammoniac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engendre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dangereux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inutile</a:t>
            </a:r>
            <a:endParaRPr lang="en-GB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644285" y="2074145"/>
            <a:ext cx="5043488" cy="4723828"/>
            <a:chOff x="114" y="1023"/>
            <a:chExt cx="3177" cy="2932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54" y="1023"/>
              <a:ext cx="2679" cy="2492"/>
              <a:chOff x="358" y="1554"/>
              <a:chExt cx="2679" cy="2062"/>
            </a:xfrm>
          </p:grpSpPr>
          <p:sp>
            <p:nvSpPr>
              <p:cNvPr id="28" name="AutoShape 7" descr="Diagonales en pointillés vers le bas"/>
              <p:cNvSpPr>
                <a:spLocks noChangeArrowheads="1"/>
              </p:cNvSpPr>
              <p:nvPr/>
            </p:nvSpPr>
            <p:spPr bwMode="auto">
              <a:xfrm>
                <a:off x="894" y="1602"/>
                <a:ext cx="348" cy="450"/>
              </a:xfrm>
              <a:prstGeom prst="roundRect">
                <a:avLst>
                  <a:gd name="adj" fmla="val 16667"/>
                </a:avLst>
              </a:prstGeom>
              <a:pattFill prst="dashDnDiag">
                <a:fgClr>
                  <a:schemeClr val="bg1"/>
                </a:fgClr>
                <a:bgClr>
                  <a:srgbClr val="F8EC06"/>
                </a:bgClr>
              </a:patt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852" y="1554"/>
                <a:ext cx="426" cy="9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9" descr="Vague"/>
              <p:cNvSpPr>
                <a:spLocks noChangeArrowheads="1"/>
              </p:cNvSpPr>
              <p:nvPr/>
            </p:nvSpPr>
            <p:spPr bwMode="auto">
              <a:xfrm>
                <a:off x="400" y="2254"/>
                <a:ext cx="348" cy="450"/>
              </a:xfrm>
              <a:prstGeom prst="roundRect">
                <a:avLst>
                  <a:gd name="adj" fmla="val 16667"/>
                </a:avLst>
              </a:prstGeom>
              <a:pattFill prst="wave">
                <a:fgClr>
                  <a:schemeClr val="bg1"/>
                </a:fgClr>
                <a:bgClr>
                  <a:srgbClr val="FFE689"/>
                </a:bgClr>
              </a:patt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358" y="2206"/>
                <a:ext cx="426" cy="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1656" y="2778"/>
                <a:ext cx="39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AutoShape 12"/>
              <p:cNvSpPr>
                <a:spLocks noChangeArrowheads="1"/>
              </p:cNvSpPr>
              <p:nvPr/>
            </p:nvSpPr>
            <p:spPr bwMode="auto">
              <a:xfrm>
                <a:off x="1580" y="2708"/>
                <a:ext cx="564" cy="66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3" descr="Ondulations"/>
              <p:cNvSpPr>
                <a:spLocks noChangeArrowheads="1"/>
              </p:cNvSpPr>
              <p:nvPr/>
            </p:nvSpPr>
            <p:spPr bwMode="auto">
              <a:xfrm>
                <a:off x="1614" y="2716"/>
                <a:ext cx="497" cy="620"/>
              </a:xfrm>
              <a:prstGeom prst="roundRect">
                <a:avLst>
                  <a:gd name="adj" fmla="val 16667"/>
                </a:avLst>
              </a:prstGeom>
              <a:pattFill prst="zigZag">
                <a:fgClr>
                  <a:schemeClr val="bg1"/>
                </a:fgClr>
                <a:bgClr>
                  <a:srgbClr val="FCDA4A"/>
                </a:bgClr>
              </a:pattFill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1560" y="2685"/>
                <a:ext cx="624" cy="1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409" y="2273"/>
                <a:ext cx="330" cy="9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904" y="1596"/>
                <a:ext cx="330" cy="1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1619" y="2764"/>
                <a:ext cx="488" cy="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18"/>
              <p:cNvGrpSpPr>
                <a:grpSpLocks/>
              </p:cNvGrpSpPr>
              <p:nvPr/>
            </p:nvGrpSpPr>
            <p:grpSpPr bwMode="auto">
              <a:xfrm>
                <a:off x="1616" y="2843"/>
                <a:ext cx="487" cy="27"/>
                <a:chOff x="1619" y="2843"/>
                <a:chExt cx="499" cy="27"/>
              </a:xfrm>
            </p:grpSpPr>
            <p:grpSp>
              <p:nvGrpSpPr>
                <p:cNvPr id="60" name="Group 19"/>
                <p:cNvGrpSpPr>
                  <a:grpSpLocks/>
                </p:cNvGrpSpPr>
                <p:nvPr/>
              </p:nvGrpSpPr>
              <p:grpSpPr bwMode="auto">
                <a:xfrm>
                  <a:off x="1619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91" name="Arc 20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" name="Group 22"/>
                <p:cNvGrpSpPr>
                  <a:grpSpLocks/>
                </p:cNvGrpSpPr>
                <p:nvPr/>
              </p:nvGrpSpPr>
              <p:grpSpPr bwMode="auto">
                <a:xfrm>
                  <a:off x="1664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89" name="Arc 23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Arc 24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25"/>
                <p:cNvGrpSpPr>
                  <a:grpSpLocks/>
                </p:cNvGrpSpPr>
                <p:nvPr/>
              </p:nvGrpSpPr>
              <p:grpSpPr bwMode="auto">
                <a:xfrm>
                  <a:off x="1709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87" name="Arc 26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3" name="Group 28"/>
                <p:cNvGrpSpPr>
                  <a:grpSpLocks/>
                </p:cNvGrpSpPr>
                <p:nvPr/>
              </p:nvGrpSpPr>
              <p:grpSpPr bwMode="auto">
                <a:xfrm>
                  <a:off x="1754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85" name="Arc 29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31"/>
                <p:cNvGrpSpPr>
                  <a:grpSpLocks/>
                </p:cNvGrpSpPr>
                <p:nvPr/>
              </p:nvGrpSpPr>
              <p:grpSpPr bwMode="auto">
                <a:xfrm>
                  <a:off x="1800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83" name="Arc 32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" name="Group 34"/>
                <p:cNvGrpSpPr>
                  <a:grpSpLocks/>
                </p:cNvGrpSpPr>
                <p:nvPr/>
              </p:nvGrpSpPr>
              <p:grpSpPr bwMode="auto">
                <a:xfrm>
                  <a:off x="1845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81" name="Arc 35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37"/>
                <p:cNvGrpSpPr>
                  <a:grpSpLocks/>
                </p:cNvGrpSpPr>
                <p:nvPr/>
              </p:nvGrpSpPr>
              <p:grpSpPr bwMode="auto">
                <a:xfrm>
                  <a:off x="1890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79" name="Arc 38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Arc 39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40"/>
                <p:cNvGrpSpPr>
                  <a:grpSpLocks/>
                </p:cNvGrpSpPr>
                <p:nvPr/>
              </p:nvGrpSpPr>
              <p:grpSpPr bwMode="auto">
                <a:xfrm>
                  <a:off x="1935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77" name="Arc 41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Arc 42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Group 43"/>
                <p:cNvGrpSpPr>
                  <a:grpSpLocks/>
                </p:cNvGrpSpPr>
                <p:nvPr/>
              </p:nvGrpSpPr>
              <p:grpSpPr bwMode="auto">
                <a:xfrm>
                  <a:off x="1983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75" name="Arc 44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Arc 45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" name="Group 46"/>
                <p:cNvGrpSpPr>
                  <a:grpSpLocks/>
                </p:cNvGrpSpPr>
                <p:nvPr/>
              </p:nvGrpSpPr>
              <p:grpSpPr bwMode="auto">
                <a:xfrm>
                  <a:off x="2028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73" name="Arc 47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Arc 48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" name="Group 49"/>
                <p:cNvGrpSpPr>
                  <a:grpSpLocks/>
                </p:cNvGrpSpPr>
                <p:nvPr/>
              </p:nvGrpSpPr>
              <p:grpSpPr bwMode="auto">
                <a:xfrm>
                  <a:off x="2073" y="2843"/>
                  <a:ext cx="45" cy="27"/>
                  <a:chOff x="1268" y="3105"/>
                  <a:chExt cx="45" cy="27"/>
                </a:xfrm>
              </p:grpSpPr>
              <p:sp>
                <p:nvSpPr>
                  <p:cNvPr id="71" name="Arc 50"/>
                  <p:cNvSpPr>
                    <a:spLocks/>
                  </p:cNvSpPr>
                  <p:nvPr/>
                </p:nvSpPr>
                <p:spPr bwMode="auto">
                  <a:xfrm flipV="1">
                    <a:off x="1290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Arc 51"/>
                  <p:cNvSpPr>
                    <a:spLocks/>
                  </p:cNvSpPr>
                  <p:nvPr/>
                </p:nvSpPr>
                <p:spPr bwMode="auto">
                  <a:xfrm flipH="1" flipV="1">
                    <a:off x="1268" y="3105"/>
                    <a:ext cx="23" cy="2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" name="Group 52"/>
              <p:cNvGrpSpPr>
                <a:grpSpLocks/>
              </p:cNvGrpSpPr>
              <p:nvPr/>
            </p:nvGrpSpPr>
            <p:grpSpPr bwMode="auto">
              <a:xfrm>
                <a:off x="2395" y="3310"/>
                <a:ext cx="642" cy="306"/>
                <a:chOff x="2395" y="3310"/>
                <a:chExt cx="642" cy="306"/>
              </a:xfrm>
            </p:grpSpPr>
            <p:grpSp>
              <p:nvGrpSpPr>
                <p:cNvPr id="56" name="Group 53"/>
                <p:cNvGrpSpPr>
                  <a:grpSpLocks/>
                </p:cNvGrpSpPr>
                <p:nvPr/>
              </p:nvGrpSpPr>
              <p:grpSpPr bwMode="auto">
                <a:xfrm>
                  <a:off x="2395" y="3310"/>
                  <a:ext cx="642" cy="306"/>
                  <a:chOff x="2338" y="3310"/>
                  <a:chExt cx="642" cy="306"/>
                </a:xfrm>
              </p:grpSpPr>
              <p:sp>
                <p:nvSpPr>
                  <p:cNvPr id="58" name="AutoShape 54" descr="Ondulations"/>
                  <p:cNvSpPr>
                    <a:spLocks noChangeArrowheads="1"/>
                  </p:cNvSpPr>
                  <p:nvPr/>
                </p:nvSpPr>
                <p:spPr bwMode="auto">
                  <a:xfrm>
                    <a:off x="2380" y="3322"/>
                    <a:ext cx="564" cy="294"/>
                  </a:xfrm>
                  <a:prstGeom prst="roundRect">
                    <a:avLst>
                      <a:gd name="adj" fmla="val 16667"/>
                    </a:avLst>
                  </a:prstGeom>
                  <a:pattFill prst="zigZag">
                    <a:fgClr>
                      <a:schemeClr val="bg1"/>
                    </a:fgClr>
                    <a:bgClr>
                      <a:schemeClr val="folHlink"/>
                    </a:bgClr>
                  </a:pattFill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3310"/>
                    <a:ext cx="642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2447" y="3386"/>
                  <a:ext cx="544" cy="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Line 57"/>
              <p:cNvSpPr>
                <a:spLocks noChangeShapeType="1"/>
              </p:cNvSpPr>
              <p:nvPr/>
            </p:nvSpPr>
            <p:spPr bwMode="auto">
              <a:xfrm flipH="1">
                <a:off x="2108" y="3206"/>
                <a:ext cx="213" cy="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Freeform 58"/>
              <p:cNvSpPr>
                <a:spLocks/>
              </p:cNvSpPr>
              <p:nvPr/>
            </p:nvSpPr>
            <p:spPr bwMode="auto">
              <a:xfrm>
                <a:off x="2484" y="3204"/>
                <a:ext cx="231" cy="2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1" y="0"/>
                  </a:cxn>
                  <a:cxn ang="0">
                    <a:pos x="231" y="222"/>
                  </a:cxn>
                </a:cxnLst>
                <a:rect l="0" t="0" r="r" b="b"/>
                <a:pathLst>
                  <a:path w="231" h="222">
                    <a:moveTo>
                      <a:pt x="0" y="0"/>
                    </a:moveTo>
                    <a:lnTo>
                      <a:pt x="231" y="0"/>
                    </a:lnTo>
                    <a:lnTo>
                      <a:pt x="231" y="222"/>
                    </a:lnTo>
                  </a:path>
                </a:pathLst>
              </a:custGeom>
              <a:noFill/>
              <a:ln w="1905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3" name="Group 59"/>
              <p:cNvGrpSpPr>
                <a:grpSpLocks/>
              </p:cNvGrpSpPr>
              <p:nvPr/>
            </p:nvGrpSpPr>
            <p:grpSpPr bwMode="auto">
              <a:xfrm>
                <a:off x="2276" y="3153"/>
                <a:ext cx="220" cy="102"/>
                <a:chOff x="4884" y="820"/>
                <a:chExt cx="220" cy="102"/>
              </a:xfrm>
            </p:grpSpPr>
            <p:sp>
              <p:nvSpPr>
                <p:cNvPr id="54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4890" y="814"/>
                  <a:ext cx="10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E6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utoShape 6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96" y="814"/>
                  <a:ext cx="10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E6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Line 62"/>
              <p:cNvSpPr>
                <a:spLocks noChangeShapeType="1"/>
              </p:cNvSpPr>
              <p:nvPr/>
            </p:nvSpPr>
            <p:spPr bwMode="auto">
              <a:xfrm flipH="1">
                <a:off x="1234" y="1935"/>
                <a:ext cx="1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Freeform 63"/>
              <p:cNvSpPr>
                <a:spLocks/>
              </p:cNvSpPr>
              <p:nvPr/>
            </p:nvSpPr>
            <p:spPr bwMode="auto">
              <a:xfrm>
                <a:off x="1631" y="1937"/>
                <a:ext cx="322" cy="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2" y="0"/>
                  </a:cxn>
                  <a:cxn ang="0">
                    <a:pos x="322" y="813"/>
                  </a:cxn>
                </a:cxnLst>
                <a:rect l="0" t="0" r="r" b="b"/>
                <a:pathLst>
                  <a:path w="322" h="813">
                    <a:moveTo>
                      <a:pt x="0" y="0"/>
                    </a:moveTo>
                    <a:lnTo>
                      <a:pt x="322" y="0"/>
                    </a:lnTo>
                    <a:lnTo>
                      <a:pt x="322" y="813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6" name="Group 64"/>
              <p:cNvGrpSpPr>
                <a:grpSpLocks/>
              </p:cNvGrpSpPr>
              <p:nvPr/>
            </p:nvGrpSpPr>
            <p:grpSpPr bwMode="auto">
              <a:xfrm>
                <a:off x="1416" y="1886"/>
                <a:ext cx="220" cy="102"/>
                <a:chOff x="4884" y="820"/>
                <a:chExt cx="220" cy="102"/>
              </a:xfrm>
            </p:grpSpPr>
            <p:sp>
              <p:nvSpPr>
                <p:cNvPr id="52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4890" y="814"/>
                  <a:ext cx="10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E6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utoShape 6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96" y="814"/>
                  <a:ext cx="10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E6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Line 67"/>
              <p:cNvSpPr>
                <a:spLocks noChangeShapeType="1"/>
              </p:cNvSpPr>
              <p:nvPr/>
            </p:nvSpPr>
            <p:spPr bwMode="auto">
              <a:xfrm flipH="1">
                <a:off x="740" y="2568"/>
                <a:ext cx="25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1187" y="2570"/>
                <a:ext cx="552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2" y="0"/>
                  </a:cxn>
                  <a:cxn ang="0">
                    <a:pos x="552" y="180"/>
                  </a:cxn>
                </a:cxnLst>
                <a:rect l="0" t="0" r="r" b="b"/>
                <a:pathLst>
                  <a:path w="552" h="180">
                    <a:moveTo>
                      <a:pt x="0" y="0"/>
                    </a:moveTo>
                    <a:lnTo>
                      <a:pt x="552" y="0"/>
                    </a:lnTo>
                    <a:lnTo>
                      <a:pt x="552" y="180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9" name="Group 69"/>
              <p:cNvGrpSpPr>
                <a:grpSpLocks/>
              </p:cNvGrpSpPr>
              <p:nvPr/>
            </p:nvGrpSpPr>
            <p:grpSpPr bwMode="auto">
              <a:xfrm>
                <a:off x="972" y="2518"/>
                <a:ext cx="220" cy="102"/>
                <a:chOff x="4884" y="820"/>
                <a:chExt cx="220" cy="102"/>
              </a:xfrm>
            </p:grpSpPr>
            <p:sp>
              <p:nvSpPr>
                <p:cNvPr id="50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4890" y="814"/>
                  <a:ext cx="10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E6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AutoShape 7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996" y="814"/>
                  <a:ext cx="102" cy="1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E6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1805" y="2092"/>
              <a:ext cx="359" cy="924"/>
              <a:chOff x="1909" y="2313"/>
              <a:chExt cx="359" cy="924"/>
            </a:xfrm>
          </p:grpSpPr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 rot="-3937293">
                <a:off x="1584" y="2638"/>
                <a:ext cx="924" cy="274"/>
                <a:chOff x="1266" y="3646"/>
                <a:chExt cx="924" cy="274"/>
              </a:xfrm>
            </p:grpSpPr>
            <p:grpSp>
              <p:nvGrpSpPr>
                <p:cNvPr id="23" name="Group 74"/>
                <p:cNvGrpSpPr>
                  <a:grpSpLocks/>
                </p:cNvGrpSpPr>
                <p:nvPr/>
              </p:nvGrpSpPr>
              <p:grpSpPr bwMode="auto">
                <a:xfrm rot="5400000" flipH="1">
                  <a:off x="1158" y="3754"/>
                  <a:ext cx="274" cy="58"/>
                  <a:chOff x="1110" y="3580"/>
                  <a:chExt cx="274" cy="58"/>
                </a:xfrm>
              </p:grpSpPr>
              <p:sp>
                <p:nvSpPr>
                  <p:cNvPr id="26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110" y="3582"/>
                    <a:ext cx="150" cy="5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234" y="3580"/>
                    <a:ext cx="150" cy="5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317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Line 77"/>
                <p:cNvSpPr>
                  <a:spLocks noChangeShapeType="1"/>
                </p:cNvSpPr>
                <p:nvPr/>
              </p:nvSpPr>
              <p:spPr bwMode="auto">
                <a:xfrm>
                  <a:off x="1302" y="3780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" name="AutoShape 78"/>
                <p:cNvSpPr>
                  <a:spLocks noChangeArrowheads="1"/>
                </p:cNvSpPr>
                <p:nvPr/>
              </p:nvSpPr>
              <p:spPr bwMode="auto">
                <a:xfrm>
                  <a:off x="1950" y="3696"/>
                  <a:ext cx="240" cy="16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Line 79"/>
              <p:cNvSpPr>
                <a:spLocks noChangeShapeType="1"/>
              </p:cNvSpPr>
              <p:nvPr/>
            </p:nvSpPr>
            <p:spPr bwMode="auto">
              <a:xfrm>
                <a:off x="2148" y="2370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80"/>
              <p:cNvSpPr>
                <a:spLocks noChangeShapeType="1"/>
              </p:cNvSpPr>
              <p:nvPr/>
            </p:nvSpPr>
            <p:spPr bwMode="auto">
              <a:xfrm>
                <a:off x="2098" y="2494"/>
                <a:ext cx="12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" name="Text Box 81"/>
            <p:cNvSpPr txBox="1">
              <a:spLocks noChangeArrowheads="1"/>
            </p:cNvSpPr>
            <p:nvPr/>
          </p:nvSpPr>
          <p:spPr bwMode="auto">
            <a:xfrm>
              <a:off x="889" y="2281"/>
              <a:ext cx="20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8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auto">
            <a:xfrm>
              <a:off x="1334" y="1496"/>
              <a:ext cx="19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8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 Box 83"/>
            <p:cNvSpPr txBox="1">
              <a:spLocks noChangeArrowheads="1"/>
            </p:cNvSpPr>
            <p:nvPr/>
          </p:nvSpPr>
          <p:spPr bwMode="auto">
            <a:xfrm>
              <a:off x="2199" y="3033"/>
              <a:ext cx="193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CH" sz="1800" b="1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fr-FR" sz="1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 Box 85"/>
            <p:cNvSpPr txBox="1">
              <a:spLocks noChangeArrowheads="1"/>
            </p:cNvSpPr>
            <p:nvPr/>
          </p:nvSpPr>
          <p:spPr bwMode="auto">
            <a:xfrm>
              <a:off x="114" y="2439"/>
              <a:ext cx="76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b="1" i="1" dirty="0">
                  <a:latin typeface="Calibri" pitchFamily="34" charset="0"/>
                  <a:cs typeface="Calibri" pitchFamily="34" charset="0"/>
                </a:rPr>
                <a:t>Ammoniac</a:t>
              </a:r>
            </a:p>
          </p:txBody>
        </p:sp>
        <p:sp>
          <p:nvSpPr>
            <p:cNvPr id="12" name="Text Box 86"/>
            <p:cNvSpPr txBox="1">
              <a:spLocks noChangeArrowheads="1"/>
            </p:cNvSpPr>
            <p:nvPr/>
          </p:nvSpPr>
          <p:spPr bwMode="auto">
            <a:xfrm>
              <a:off x="453" y="1615"/>
              <a:ext cx="96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800" b="1" i="1" dirty="0" err="1">
                  <a:latin typeface="Calibri" pitchFamily="34" charset="0"/>
                  <a:cs typeface="Calibri" pitchFamily="34" charset="0"/>
                </a:rPr>
                <a:t>Acide</a:t>
              </a:r>
              <a:r>
                <a:rPr lang="en-GB" sz="1800" b="1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GB" sz="1800" b="1" i="1" dirty="0" err="1">
                  <a:latin typeface="Calibri" pitchFamily="34" charset="0"/>
                  <a:cs typeface="Calibri" pitchFamily="34" charset="0"/>
                </a:rPr>
                <a:t>phosphorique</a:t>
              </a:r>
              <a:endParaRPr lang="en-GB" sz="1800" b="1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 Box 87"/>
            <p:cNvSpPr txBox="1">
              <a:spLocks noChangeArrowheads="1"/>
            </p:cNvSpPr>
            <p:nvPr/>
          </p:nvSpPr>
          <p:spPr bwMode="auto">
            <a:xfrm>
              <a:off x="1920" y="3554"/>
              <a:ext cx="1371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800" b="1" i="1" dirty="0">
                  <a:latin typeface="Calibri" pitchFamily="34" charset="0"/>
                  <a:cs typeface="Calibri" pitchFamily="34" charset="0"/>
                </a:rPr>
                <a:t>Phosphate de </a:t>
              </a:r>
              <a:r>
                <a:rPr lang="en-GB" sz="1800" b="1" i="1" dirty="0" err="1">
                  <a:latin typeface="Calibri" pitchFamily="34" charset="0"/>
                  <a:cs typeface="Calibri" pitchFamily="34" charset="0"/>
                </a:rPr>
                <a:t>Diammonium</a:t>
              </a:r>
              <a:r>
                <a:rPr lang="en-GB" sz="1800" b="1" i="1" dirty="0">
                  <a:latin typeface="Calibri" pitchFamily="34" charset="0"/>
                  <a:cs typeface="Calibri" pitchFamily="34" charset="0"/>
                </a:rPr>
                <a:t> (DAP</a:t>
              </a:r>
              <a:r>
                <a:rPr lang="en-GB" sz="1600" b="1" i="1" dirty="0"/>
                <a:t>)</a:t>
              </a:r>
            </a:p>
          </p:txBody>
        </p:sp>
        <p:sp>
          <p:nvSpPr>
            <p:cNvPr id="14" name="Oval 89"/>
            <p:cNvSpPr>
              <a:spLocks noChangeArrowheads="1"/>
            </p:cNvSpPr>
            <p:nvPr/>
          </p:nvSpPr>
          <p:spPr bwMode="auto">
            <a:xfrm>
              <a:off x="2562" y="2976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auto">
            <a:xfrm>
              <a:off x="1810" y="1967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91"/>
            <p:cNvSpPr>
              <a:spLocks noChangeArrowheads="1"/>
            </p:cNvSpPr>
            <p:nvPr/>
          </p:nvSpPr>
          <p:spPr bwMode="auto">
            <a:xfrm>
              <a:off x="1324" y="221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92"/>
            <p:cNvSpPr txBox="1">
              <a:spLocks noChangeArrowheads="1"/>
            </p:cNvSpPr>
            <p:nvPr/>
          </p:nvSpPr>
          <p:spPr bwMode="auto">
            <a:xfrm>
              <a:off x="1124" y="2015"/>
              <a:ext cx="583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1600" b="1" dirty="0" err="1">
                  <a:latin typeface="Calibri" pitchFamily="34" charset="0"/>
                  <a:cs typeface="Calibri" pitchFamily="34" charset="0"/>
                </a:rPr>
                <a:t>Noeud</a:t>
              </a:r>
              <a:r>
                <a:rPr lang="en-GB" sz="1600" b="1" dirty="0">
                  <a:latin typeface="Calibri" pitchFamily="34" charset="0"/>
                  <a:cs typeface="Calibri" pitchFamily="34" charset="0"/>
                </a:rPr>
                <a:t> 1</a:t>
              </a:r>
            </a:p>
          </p:txBody>
        </p:sp>
        <p:sp>
          <p:nvSpPr>
            <p:cNvPr id="18" name="Text Box 93"/>
            <p:cNvSpPr txBox="1">
              <a:spLocks noChangeArrowheads="1"/>
            </p:cNvSpPr>
            <p:nvPr/>
          </p:nvSpPr>
          <p:spPr bwMode="auto">
            <a:xfrm>
              <a:off x="1849" y="1838"/>
              <a:ext cx="58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1600" b="1" dirty="0" err="1">
                  <a:latin typeface="Calibri" pitchFamily="34" charset="0"/>
                  <a:cs typeface="Calibri" pitchFamily="34" charset="0"/>
                </a:rPr>
                <a:t>Noeud</a:t>
              </a:r>
              <a:r>
                <a:rPr lang="en-GB" sz="1600" b="1" dirty="0">
                  <a:latin typeface="Calibri" pitchFamily="34" charset="0"/>
                  <a:cs typeface="Calibri" pitchFamily="34" charset="0"/>
                </a:rPr>
                <a:t> 2</a:t>
              </a:r>
            </a:p>
          </p:txBody>
        </p:sp>
        <p:sp>
          <p:nvSpPr>
            <p:cNvPr id="19" name="Text Box 94"/>
            <p:cNvSpPr txBox="1">
              <a:spLocks noChangeArrowheads="1"/>
            </p:cNvSpPr>
            <p:nvPr/>
          </p:nvSpPr>
          <p:spPr bwMode="auto">
            <a:xfrm>
              <a:off x="2372" y="2758"/>
              <a:ext cx="58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1600" b="1" dirty="0" err="1">
                  <a:latin typeface="Calibri" pitchFamily="34" charset="0"/>
                  <a:cs typeface="Calibri" pitchFamily="34" charset="0"/>
                </a:rPr>
                <a:t>Noeud</a:t>
              </a:r>
              <a:r>
                <a:rPr lang="en-GB" sz="1600" b="1" dirty="0">
                  <a:latin typeface="Calibri" pitchFamily="34" charset="0"/>
                  <a:cs typeface="Calibri" pitchFamily="34" charset="0"/>
                </a:rPr>
                <a:t> 3</a:t>
              </a:r>
            </a:p>
          </p:txBody>
        </p:sp>
      </p:grpSp>
      <p:sp>
        <p:nvSpPr>
          <p:cNvPr id="94" name="Text Box 8"/>
          <p:cNvSpPr txBox="1">
            <a:spLocks noChangeArrowheads="1"/>
          </p:cNvSpPr>
          <p:nvPr/>
        </p:nvSpPr>
        <p:spPr bwMode="auto">
          <a:xfrm>
            <a:off x="638175" y="1555750"/>
            <a:ext cx="4646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chimie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10" y="5923586"/>
            <a:ext cx="1418000" cy="1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925002"/>
            <a:ext cx="465573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HAZOP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/>
          </a:p>
          <a:p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Exemple de listes guide avec causes et conséquences type (industrie) :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925002"/>
            <a:ext cx="4627877" cy="62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45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2196" y="3125262"/>
            <a:ext cx="3263428" cy="713694"/>
          </a:xfrm>
        </p:spPr>
        <p:txBody>
          <a:bodyPr/>
          <a:lstStyle/>
          <a:p>
            <a:pPr algn="ctr"/>
            <a:r>
              <a:rPr lang="en-US" dirty="0" err="1"/>
              <a:t>Exercice</a:t>
            </a:r>
            <a:r>
              <a:rPr lang="en-US" dirty="0"/>
              <a:t> 3.3</a:t>
            </a:r>
            <a:br>
              <a:rPr lang="en-US" dirty="0"/>
            </a:br>
            <a:r>
              <a:rPr lang="en-US" dirty="0"/>
              <a:t>HAZOP</a:t>
            </a:r>
          </a:p>
        </p:txBody>
      </p:sp>
    </p:spTree>
    <p:extLst>
      <p:ext uri="{BB962C8B-B14F-4D97-AF65-F5344CB8AC3E}">
        <p14:creationId xmlns:p14="http://schemas.microsoft.com/office/powerpoint/2010/main" val="189199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440052" y="1534602"/>
            <a:ext cx="86233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AMDEC – Dans le temps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AMDEC "PREVISIONNELLE"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Analyse des modes de défaillance en phase de </a:t>
            </a:r>
            <a:r>
              <a:rPr lang="fr-CH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de développement d'un système </a:t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echerche des défaillances potentielles et des points faibles dans l’architecture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AMDEC "OPERATIONNELLE"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Analyse des modes de défaillance d'un système </a:t>
            </a:r>
            <a:r>
              <a:rPr lang="fr-CH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EXISTANT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 (prototype ou phase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exploitation)</a:t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cherche des défaillances potentielles et réelles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L'AMDEC EST EVOLUTIVE ET SUIT LES PHASES D'UN PROJET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peu détaillée en phase d'avant-projet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détaillée au cours de la phase de conception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affinée lors des phases d'exploitation</a:t>
            </a: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un lien doit être maintenu au cours du temps entre les AMDEC successives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1668" y="1067219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AMDEC - </a:t>
            </a:r>
            <a:r>
              <a:rPr lang="en-US" sz="2800" b="1" dirty="0" err="1">
                <a:latin typeface="Arial"/>
                <a:cs typeface="Arial"/>
              </a:rPr>
              <a:t>Principes</a:t>
            </a:r>
            <a:r>
              <a:rPr lang="en-US" sz="2800" b="1" dirty="0">
                <a:latin typeface="Arial"/>
                <a:cs typeface="Arial"/>
              </a:rPr>
              <a:t> de base</a:t>
            </a:r>
            <a:endParaRPr lang="en-US" sz="2800" b="1" u="none" dirty="0">
              <a:latin typeface="Verdana" pitchFamily="34" charset="0"/>
            </a:endParaRPr>
          </a:p>
        </p:txBody>
      </p:sp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640111" y="2224650"/>
            <a:ext cx="8623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L'AMDEC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l'analyse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défaillances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potentielles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au sein d'un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640111" y="3157135"/>
            <a:ext cx="568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GB" sz="18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694623" y="3582588"/>
            <a:ext cx="547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§"/>
            </a:pP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Identifier, pour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composant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d'un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u="none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GB" sz="18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modes de </a:t>
            </a:r>
            <a:r>
              <a:rPr lang="en-GB" sz="1800" u="none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défaillances</a:t>
            </a:r>
            <a:r>
              <a:rPr lang="en-GB" sz="18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r>
              <a:rPr lang="en-GB" sz="18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ayant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effet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important sur </a:t>
            </a:r>
            <a:r>
              <a:rPr lang="en-GB" sz="1800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1800" u="non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r>
              <a:rPr lang="en-GB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1800" u="non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fiabilité</a:t>
            </a:r>
            <a:r>
              <a:rPr lang="en-GB" sz="1800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la </a:t>
            </a:r>
            <a:r>
              <a:rPr lang="en-GB" sz="1800" u="non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</a:t>
            </a:r>
            <a:r>
              <a:rPr lang="en-GB" sz="1800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u="non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1800" u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endParaRPr lang="en-GB" sz="1800" u="non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694623" y="4839038"/>
            <a:ext cx="5478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pitchFamily="2" charset="2"/>
              <a:buChar char="§"/>
            </a:pP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Identifier les </a:t>
            </a:r>
            <a:r>
              <a:rPr lang="en-GB" sz="18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modes de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défaillance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évaluer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</a:t>
            </a:r>
            <a:r>
              <a:rPr lang="en-GB" sz="1800" u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sur les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fonctions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sous-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systèmes</a:t>
            </a:r>
            <a:r>
              <a:rPr lang="en-GB" sz="1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u="none" dirty="0" err="1">
                <a:latin typeface="Arial" panose="020B0604020202020204" pitchFamily="34" charset="0"/>
                <a:cs typeface="Arial" panose="020B0604020202020204" pitchFamily="34" charset="0"/>
              </a:rPr>
              <a:t>liés</a:t>
            </a:r>
            <a:endParaRPr lang="en-GB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Elle peut avoir un aspect </a:t>
            </a:r>
            <a:r>
              <a:rPr lang="fr-CH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quantitatif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lorsqu'elle intègre des notions de taux de défaillance et de fréquences</a:t>
            </a:r>
            <a:endParaRPr lang="en-GB" sz="1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730" y="2734318"/>
            <a:ext cx="1806375" cy="2680297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41" y="5470183"/>
            <a:ext cx="1822987" cy="13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9714" y="1550716"/>
            <a:ext cx="8707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Mode de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défaillance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cause,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effets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756" y="2197099"/>
            <a:ext cx="1866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9493" y="2144702"/>
            <a:ext cx="3763963" cy="2379649"/>
            <a:chOff x="3136900" y="1820853"/>
            <a:chExt cx="3763963" cy="2379649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136900" y="1820853"/>
              <a:ext cx="3763963" cy="2379649"/>
              <a:chOff x="2006" y="1177"/>
              <a:chExt cx="2681" cy="1695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06" y="1177"/>
                <a:ext cx="2177" cy="1668"/>
              </a:xfrm>
              <a:prstGeom prst="rect">
                <a:avLst/>
              </a:prstGeom>
              <a:noFill/>
            </p:spPr>
          </p:pic>
          <p:sp>
            <p:nvSpPr>
              <p:cNvPr id="11" name="Arc 12"/>
              <p:cNvSpPr>
                <a:spLocks/>
              </p:cNvSpPr>
              <p:nvPr/>
            </p:nvSpPr>
            <p:spPr bwMode="auto">
              <a:xfrm flipH="1" flipV="1">
                <a:off x="2691" y="2362"/>
                <a:ext cx="107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70"/>
                  <a:gd name="T1" fmla="*/ 0 h 21600"/>
                  <a:gd name="T2" fmla="*/ 21570 w 21570"/>
                  <a:gd name="T3" fmla="*/ 20468 h 21600"/>
                  <a:gd name="T4" fmla="*/ 0 w 2157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70" h="21600" fill="none" extrusionOk="0">
                    <a:moveTo>
                      <a:pt x="-1" y="0"/>
                    </a:moveTo>
                    <a:cubicBezTo>
                      <a:pt x="11489" y="0"/>
                      <a:pt x="20968" y="8994"/>
                      <a:pt x="21570" y="20467"/>
                    </a:cubicBezTo>
                  </a:path>
                  <a:path w="21570" h="21600" stroke="0" extrusionOk="0">
                    <a:moveTo>
                      <a:pt x="-1" y="0"/>
                    </a:moveTo>
                    <a:cubicBezTo>
                      <a:pt x="11489" y="0"/>
                      <a:pt x="20968" y="8994"/>
                      <a:pt x="21570" y="204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Arc 13"/>
              <p:cNvSpPr>
                <a:spLocks/>
              </p:cNvSpPr>
              <p:nvPr/>
            </p:nvSpPr>
            <p:spPr bwMode="auto">
              <a:xfrm flipV="1">
                <a:off x="2835" y="2362"/>
                <a:ext cx="107" cy="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V="1">
                <a:off x="2789" y="2453"/>
                <a:ext cx="4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H="1" flipV="1">
                <a:off x="2680" y="2161"/>
                <a:ext cx="10" cy="20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2941" y="2161"/>
                <a:ext cx="10" cy="20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2620" y="2156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flipV="1">
                <a:off x="2949" y="2156"/>
                <a:ext cx="5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5400000" flipV="1">
                <a:off x="2622" y="2175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5400000" flipV="1">
                <a:off x="2969" y="2175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flipH="1" flipV="1">
                <a:off x="2671" y="2155"/>
                <a:ext cx="11" cy="1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flipV="1">
                <a:off x="2948" y="2151"/>
                <a:ext cx="11" cy="1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99" y="1238"/>
                <a:ext cx="588" cy="1634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370388" y="2060575"/>
              <a:ext cx="2449513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Mode de </a:t>
              </a:r>
              <a:r>
                <a:rPr lang="en-GB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défaillance</a:t>
              </a: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Joint </a:t>
              </a:r>
              <a:r>
                <a:rPr lang="en-GB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défectueux</a:t>
              </a:r>
              <a:endParaRPr lang="en-GB" sz="1800" b="1" dirty="0">
                <a:solidFill>
                  <a:srgbClr val="FF99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4370388" y="1984365"/>
              <a:ext cx="2449513" cy="15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3371850" y="4083050"/>
              <a:ext cx="3457575" cy="904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5"/>
          <p:cNvGrpSpPr>
            <a:grpSpLocks/>
          </p:cNvGrpSpPr>
          <p:nvPr/>
        </p:nvGrpSpPr>
        <p:grpSpPr bwMode="auto">
          <a:xfrm>
            <a:off x="691356" y="2778124"/>
            <a:ext cx="2944812" cy="3960813"/>
            <a:chOff x="163" y="1546"/>
            <a:chExt cx="1855" cy="2495"/>
          </a:xfrm>
        </p:grpSpPr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163" y="2091"/>
              <a:ext cx="1855" cy="1950"/>
              <a:chOff x="163" y="2115"/>
              <a:chExt cx="1855" cy="1950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163" y="2115"/>
                <a:ext cx="1699" cy="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just" eaLnBrk="0" hangingPunct="0">
                  <a:lnSpc>
                    <a:spcPct val="90000"/>
                  </a:lnSpc>
                </a:pPr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Causes:</a:t>
                </a:r>
              </a:p>
              <a:p>
                <a:pPr>
                  <a:lnSpc>
                    <a:spcPct val="90000"/>
                  </a:lnSpc>
                </a:pPr>
                <a:r>
                  <a:rPr lang="fr-CH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Usure prématurée (infiltration d'eau, sel, etc.)</a:t>
                </a:r>
                <a:endParaRPr lang="en-GB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4" descr="autoroute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4" y="2856"/>
                <a:ext cx="1814" cy="1209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>
              <a:off x="476" y="1546"/>
              <a:ext cx="1361" cy="545"/>
              <a:chOff x="975" y="1525"/>
              <a:chExt cx="862" cy="544"/>
            </a:xfrm>
          </p:grpSpPr>
          <p:sp>
            <p:nvSpPr>
              <p:cNvPr id="26" name="Arc 37"/>
              <p:cNvSpPr>
                <a:spLocks/>
              </p:cNvSpPr>
              <p:nvPr/>
            </p:nvSpPr>
            <p:spPr bwMode="auto">
              <a:xfrm flipH="1">
                <a:off x="975" y="1525"/>
                <a:ext cx="680" cy="5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2400">
                <a:solidFill>
                  <a:srgbClr val="9F760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8"/>
              <p:cNvSpPr>
                <a:spLocks noChangeShapeType="1"/>
              </p:cNvSpPr>
              <p:nvPr/>
            </p:nvSpPr>
            <p:spPr bwMode="auto">
              <a:xfrm>
                <a:off x="1655" y="1525"/>
                <a:ext cx="182" cy="0"/>
              </a:xfrm>
              <a:prstGeom prst="line">
                <a:avLst/>
              </a:prstGeom>
              <a:noFill/>
              <a:ln w="152400">
                <a:solidFill>
                  <a:srgbClr val="9F760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3833018" y="2778124"/>
            <a:ext cx="5414963" cy="3960813"/>
            <a:chOff x="2142" y="1546"/>
            <a:chExt cx="3411" cy="249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142" y="2780"/>
              <a:ext cx="229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90000"/>
                </a:lnSpc>
              </a:pPr>
              <a:r>
                <a:rPr lang="en-GB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Effets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Congestions de traffic, accident </a:t>
              </a:r>
              <a:r>
                <a:rPr lang="en-GB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potentiel</a:t>
              </a:r>
              <a:endParaRPr lang="en-GB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0" y="3351"/>
              <a:ext cx="3353" cy="690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2" y="2388"/>
              <a:ext cx="1090" cy="897"/>
            </a:xfrm>
            <a:prstGeom prst="rect">
              <a:avLst/>
            </a:prstGeom>
            <a:noFill/>
          </p:spPr>
        </p:pic>
        <p:grpSp>
          <p:nvGrpSpPr>
            <p:cNvPr id="34" name="Group 40"/>
            <p:cNvGrpSpPr>
              <a:grpSpLocks/>
            </p:cNvGrpSpPr>
            <p:nvPr/>
          </p:nvGrpSpPr>
          <p:grpSpPr bwMode="auto">
            <a:xfrm rot="5400000">
              <a:off x="4402" y="1614"/>
              <a:ext cx="726" cy="590"/>
              <a:chOff x="975" y="1525"/>
              <a:chExt cx="862" cy="544"/>
            </a:xfrm>
          </p:grpSpPr>
          <p:sp>
            <p:nvSpPr>
              <p:cNvPr id="35" name="Arc 41"/>
              <p:cNvSpPr>
                <a:spLocks/>
              </p:cNvSpPr>
              <p:nvPr/>
            </p:nvSpPr>
            <p:spPr bwMode="auto">
              <a:xfrm flipH="1">
                <a:off x="975" y="1525"/>
                <a:ext cx="680" cy="5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2400">
                <a:solidFill>
                  <a:srgbClr val="9F760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1655" y="1525"/>
                <a:ext cx="182" cy="0"/>
              </a:xfrm>
              <a:prstGeom prst="line">
                <a:avLst/>
              </a:prstGeom>
              <a:noFill/>
              <a:ln w="152400">
                <a:solidFill>
                  <a:srgbClr val="9F760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9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537075" y="3738098"/>
            <a:ext cx="4713288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Une étude AMDEC peut se révéler </a:t>
            </a:r>
            <a:r>
              <a:rPr lang="fr-FR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longue et fastidieuse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selon la complexité du sujet traité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7063" y="1588163"/>
            <a:ext cx="8623300" cy="3878276"/>
            <a:chOff x="284163" y="1142984"/>
            <a:chExt cx="8623300" cy="3878276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84163" y="1142984"/>
              <a:ext cx="86233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CH" sz="2200" dirty="0">
                  <a:latin typeface="Arial" panose="020B0604020202020204" pitchFamily="34" charset="0"/>
                  <a:cs typeface="Arial" panose="020B0604020202020204" pitchFamily="34" charset="0"/>
                </a:rPr>
                <a:t>Cette méthode nécessite la bonne </a:t>
              </a:r>
              <a:r>
                <a:rPr lang="fr-CH" sz="2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connaissance &amp; compréhension du système</a:t>
              </a:r>
              <a:r>
                <a:rPr lang="fr-CH" sz="2200" dirty="0">
                  <a:latin typeface="Arial" panose="020B0604020202020204" pitchFamily="34" charset="0"/>
                  <a:cs typeface="Arial" panose="020B0604020202020204" pitchFamily="34" charset="0"/>
                </a:rPr>
                <a:t>, car les ingénieurs en analyse de risques ne sont pas nécessairement des experts des systèmes techniques qu'ils doivent étudier (elle force à se poser des questions et à challenger le concept)</a:t>
              </a:r>
            </a:p>
          </p:txBody>
        </p:sp>
        <p:graphicFrame>
          <p:nvGraphicFramePr>
            <p:cNvPr id="6" name="Object 16"/>
            <p:cNvGraphicFramePr>
              <a:graphicFrameLocks noChangeAspect="1"/>
            </p:cNvGraphicFramePr>
            <p:nvPr/>
          </p:nvGraphicFramePr>
          <p:xfrm>
            <a:off x="500034" y="3000372"/>
            <a:ext cx="3005138" cy="202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2700720" imgH="1818000" progId="">
                    <p:embed/>
                  </p:oleObj>
                </mc:Choice>
                <mc:Fallback>
                  <p:oleObj name="Clip" r:id="rId2" imgW="2700720" imgH="1818000" progId="">
                    <p:embed/>
                    <p:pic>
                      <p:nvPicPr>
                        <p:cNvPr id="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3000372"/>
                          <a:ext cx="3005138" cy="2020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27063" y="5731567"/>
            <a:ext cx="8623300" cy="80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fr-FR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à 3 mois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sont nécessaires pour l'analyse de quelques centaines de modes de défaillance (installations complexes)</a:t>
            </a:r>
          </a:p>
        </p:txBody>
      </p:sp>
    </p:spTree>
    <p:extLst>
      <p:ext uri="{BB962C8B-B14F-4D97-AF65-F5344CB8AC3E}">
        <p14:creationId xmlns:p14="http://schemas.microsoft.com/office/powerpoint/2010/main" val="31437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ransport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Transpo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nspor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V:\CAR\COURS\Cours Enerbat\Transport.ppt</Template>
  <TotalTime>0</TotalTime>
  <Words>2370</Words>
  <Application>Microsoft Office PowerPoint</Application>
  <PresentationFormat>Personnalisé</PresentationFormat>
  <Paragraphs>520</Paragraphs>
  <Slides>54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4" baseType="lpstr">
      <vt:lpstr>Arial</vt:lpstr>
      <vt:lpstr>Arial Narrow</vt:lpstr>
      <vt:lpstr>AvantGarde</vt:lpstr>
      <vt:lpstr>Calibri</vt:lpstr>
      <vt:lpstr>Monotype Sorts</vt:lpstr>
      <vt:lpstr>Times New Roman</vt:lpstr>
      <vt:lpstr>Verdana</vt:lpstr>
      <vt:lpstr>Wingdings</vt:lpstr>
      <vt:lpstr>Transport</vt:lpstr>
      <vt:lpstr>Clip</vt:lpstr>
      <vt:lpstr> Analyse et gestion de risque Risk Analysis and Management  Semaine 3: Méthodes d’analyse de risque (partie I)  Chapitre 2/2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3.2 AMDEC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3.3 HAZOP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du règlement sur les mesures d'économie d'énergie dans le domaine du bâtiment</dc:title>
  <dc:subject>Vers un bâtiment confortable et énergétiquement optimal</dc:subject>
  <dc:creator>Pierre-André Haldi</dc:creator>
  <cp:lastModifiedBy>Defert, Raphaël</cp:lastModifiedBy>
  <cp:revision>1053</cp:revision>
  <cp:lastPrinted>2017-10-26T16:07:55Z</cp:lastPrinted>
  <dcterms:created xsi:type="dcterms:W3CDTF">1995-06-17T23:31:02Z</dcterms:created>
  <dcterms:modified xsi:type="dcterms:W3CDTF">2024-11-20T20:06:14Z</dcterms:modified>
</cp:coreProperties>
</file>